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68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277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51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9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649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42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4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9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8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248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56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865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08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91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908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3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778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23D3BB-915C-407C-905E-FC65C78B96DB}" type="datetimeFigureOut">
              <a:rPr lang="sk-SK" smtClean="0"/>
              <a:t>25. 9. 2021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FA0DEC-2F1E-466C-BA6E-95700FEA34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972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Rodinná spiritualita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Korene </a:t>
            </a:r>
            <a:r>
              <a:rPr lang="sk-SK" sz="4000" b="1" dirty="0" err="1"/>
              <a:t>Betánie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142897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0029207-652C-4DA8-A0E6-DA00DD09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„Lazár, poď von!“: </a:t>
            </a:r>
            <a:br>
              <a:rPr lang="en-US" sz="2800" b="1"/>
            </a:br>
            <a:r>
              <a:rPr lang="en-US" sz="2800" b="1"/>
              <a:t>zobudiť tajomstvo Betánie</a:t>
            </a:r>
            <a:endParaRPr lang="en-US" sz="2800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68019BA7-0AE4-4F46-A4AE-7035471E36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r="12485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C0ABA7D-8FDF-4C65-B39F-0F24643AF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7070" y="2556931"/>
            <a:ext cx="4274642" cy="38061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900" b="1" dirty="0" err="1">
                <a:solidFill>
                  <a:srgbClr val="FF0000"/>
                </a:solidFill>
              </a:rPr>
              <a:t>Iba</a:t>
            </a:r>
            <a:r>
              <a:rPr lang="en-US" sz="2900" b="1" dirty="0">
                <a:solidFill>
                  <a:srgbClr val="FF0000"/>
                </a:solidFill>
              </a:rPr>
              <a:t> v dare </a:t>
            </a:r>
            <a:r>
              <a:rPr lang="en-US" sz="2900" b="1" dirty="0" err="1">
                <a:solidFill>
                  <a:srgbClr val="FF0000"/>
                </a:solidFill>
              </a:rPr>
              <a:t>lásky</a:t>
            </a:r>
            <a:r>
              <a:rPr lang="en-US" sz="2900" b="1" dirty="0">
                <a:solidFill>
                  <a:srgbClr val="FF0000"/>
                </a:solidFill>
              </a:rPr>
              <a:t>, </a:t>
            </a:r>
            <a:r>
              <a:rPr lang="en-US" sz="2900" b="1" dirty="0" err="1">
                <a:solidFill>
                  <a:srgbClr val="FF0000"/>
                </a:solidFill>
              </a:rPr>
              <a:t>nájdem</a:t>
            </a:r>
            <a:r>
              <a:rPr lang="en-US" sz="2900" b="1" dirty="0">
                <a:solidFill>
                  <a:srgbClr val="FF0000"/>
                </a:solidFill>
              </a:rPr>
              <a:t> </a:t>
            </a:r>
            <a:r>
              <a:rPr lang="en-US" sz="2900" b="1" dirty="0" err="1">
                <a:solidFill>
                  <a:srgbClr val="FF0000"/>
                </a:solidFill>
              </a:rPr>
              <a:t>svoje</a:t>
            </a:r>
            <a:r>
              <a:rPr lang="en-US" sz="2900" b="1" dirty="0">
                <a:solidFill>
                  <a:srgbClr val="FF0000"/>
                </a:solidFill>
              </a:rPr>
              <a:t> </a:t>
            </a:r>
            <a:r>
              <a:rPr lang="en-US" sz="2900" b="1" dirty="0" err="1">
                <a:solidFill>
                  <a:srgbClr val="FF0000"/>
                </a:solidFill>
              </a:rPr>
              <a:t>naplnenie</a:t>
            </a:r>
            <a:r>
              <a:rPr lang="en-US" sz="2900" b="1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2900" b="1" dirty="0" err="1">
                <a:solidFill>
                  <a:srgbClr val="0070C0"/>
                </a:solidFill>
              </a:rPr>
              <a:t>Pyliere</a:t>
            </a:r>
            <a:r>
              <a:rPr lang="en-US" sz="2900" b="1" dirty="0">
                <a:solidFill>
                  <a:srgbClr val="0070C0"/>
                </a:solidFill>
              </a:rPr>
              <a:t> </a:t>
            </a:r>
            <a:r>
              <a:rPr lang="en-US" sz="2900" b="1" dirty="0" err="1">
                <a:solidFill>
                  <a:srgbClr val="0070C0"/>
                </a:solidFill>
              </a:rPr>
              <a:t>rodiny</a:t>
            </a:r>
            <a:r>
              <a:rPr lang="en-US" sz="2900" b="1" dirty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900" b="1" dirty="0" err="1">
                <a:solidFill>
                  <a:srgbClr val="00B050"/>
                </a:solidFill>
              </a:rPr>
              <a:t>vďačnosť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voči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Otcovi</a:t>
            </a:r>
            <a:endParaRPr lang="en-US" sz="29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900" b="1" dirty="0" err="1">
                <a:solidFill>
                  <a:srgbClr val="00B050"/>
                </a:solidFill>
              </a:rPr>
              <a:t>spoločná</a:t>
            </a:r>
            <a:r>
              <a:rPr lang="en-US" sz="2900" b="1" dirty="0">
                <a:solidFill>
                  <a:srgbClr val="00B050"/>
                </a:solidFill>
              </a:rPr>
              <a:t> cesta </a:t>
            </a:r>
            <a:r>
              <a:rPr lang="en-US" sz="2900" b="1" dirty="0" err="1">
                <a:solidFill>
                  <a:srgbClr val="00B050"/>
                </a:solidFill>
              </a:rPr>
              <a:t>priateľstva</a:t>
            </a:r>
            <a:endParaRPr lang="sk-SK" sz="29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2900" b="1" dirty="0" err="1">
                <a:solidFill>
                  <a:srgbClr val="00B050"/>
                </a:solidFill>
              </a:rPr>
              <a:t>otvorenosť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 err="1">
                <a:solidFill>
                  <a:srgbClr val="00B050"/>
                </a:solidFill>
              </a:rPr>
              <a:t>srdca</a:t>
            </a:r>
            <a:endParaRPr lang="en-US" sz="2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4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Rodinná spiritualita</a:t>
            </a:r>
            <a:br>
              <a:rPr lang="sk-SK" dirty="0"/>
            </a:b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2560638"/>
            <a:ext cx="4007223" cy="3665350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540188" y="2707574"/>
            <a:ext cx="5610742" cy="31628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b="1" dirty="0" err="1">
                <a:solidFill>
                  <a:srgbClr val="FF0000"/>
                </a:solidFill>
              </a:rPr>
              <a:t>Betánia</a:t>
            </a:r>
            <a:r>
              <a:rPr lang="sk-SK" sz="4000" b="1" dirty="0">
                <a:solidFill>
                  <a:srgbClr val="FF0000"/>
                </a:solidFill>
              </a:rPr>
              <a:t>: domov Ježišových priateľov</a:t>
            </a:r>
          </a:p>
          <a:p>
            <a:pPr marL="0" indent="0" algn="ctr">
              <a:buNone/>
            </a:pPr>
            <a:r>
              <a:rPr lang="sk-SK" sz="4000" b="1" dirty="0"/>
              <a:t>José </a:t>
            </a:r>
            <a:r>
              <a:rPr lang="sk-SK" sz="4000" b="1" dirty="0" err="1"/>
              <a:t>Noriega</a:t>
            </a:r>
            <a:endParaRPr lang="sk-SK" sz="4000" b="1" dirty="0"/>
          </a:p>
          <a:p>
            <a:pPr marL="0" indent="0" algn="ctr">
              <a:buNone/>
            </a:pPr>
            <a:r>
              <a:rPr lang="sk-SK" sz="4000" b="1" dirty="0"/>
              <a:t>José </a:t>
            </a:r>
            <a:r>
              <a:rPr lang="sk-SK" sz="4000" b="1" dirty="0" err="1"/>
              <a:t>Granados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369336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Rodinná spiritualita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76559" y="2470069"/>
            <a:ext cx="5219442" cy="36694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3000" b="1" dirty="0">
                <a:solidFill>
                  <a:srgbClr val="FF0000"/>
                </a:solidFill>
              </a:rPr>
              <a:t>O. </a:t>
            </a:r>
            <a:r>
              <a:rPr lang="sk-SK" sz="3000" b="1" dirty="0" err="1">
                <a:solidFill>
                  <a:srgbClr val="FF0000"/>
                </a:solidFill>
              </a:rPr>
              <a:t>arc</a:t>
            </a:r>
            <a:r>
              <a:rPr lang="sk-SK" sz="3000" b="1" dirty="0">
                <a:solidFill>
                  <a:srgbClr val="FF0000"/>
                </a:solidFill>
              </a:rPr>
              <a:t>. S. Zvolenský: </a:t>
            </a:r>
          </a:p>
          <a:p>
            <a:pPr marL="0" indent="0" algn="ctr">
              <a:buNone/>
            </a:pPr>
            <a:r>
              <a:rPr lang="sk-SK" sz="3000" b="1" dirty="0"/>
              <a:t>Manželstvo je povolaním k láske, cestou k svätosti. </a:t>
            </a:r>
          </a:p>
          <a:p>
            <a:pPr marL="0" indent="0" algn="ctr">
              <a:buNone/>
            </a:pPr>
            <a:r>
              <a:rPr lang="sk-SK" sz="3000" b="1" dirty="0">
                <a:solidFill>
                  <a:srgbClr val="FF0000"/>
                </a:solidFill>
              </a:rPr>
              <a:t>O. b. Juan Antonio </a:t>
            </a:r>
            <a:r>
              <a:rPr lang="sk-SK" sz="3000" b="1" dirty="0" err="1">
                <a:solidFill>
                  <a:srgbClr val="FF0000"/>
                </a:solidFill>
              </a:rPr>
              <a:t>Reig</a:t>
            </a:r>
            <a:r>
              <a:rPr lang="sk-SK" sz="3000" b="1" dirty="0">
                <a:solidFill>
                  <a:srgbClr val="FF0000"/>
                </a:solidFill>
              </a:rPr>
              <a:t> </a:t>
            </a:r>
            <a:r>
              <a:rPr lang="sk-SK" sz="3000" b="1" dirty="0" err="1">
                <a:solidFill>
                  <a:srgbClr val="FF0000"/>
                </a:solidFill>
              </a:rPr>
              <a:t>Pia</a:t>
            </a:r>
            <a:r>
              <a:rPr lang="sk-SK" sz="3000" b="1" dirty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sk-SK" sz="3000" b="1" dirty="0">
                <a:solidFill>
                  <a:srgbClr val="00B050"/>
                </a:solidFill>
              </a:rPr>
              <a:t>Sv. Ján Pavol II. </a:t>
            </a:r>
            <a:r>
              <a:rPr lang="sk-SK" sz="3000" b="1" dirty="0"/>
              <a:t>– pomáhal mladým objavovať krásu lásky, učil ich milovať ľudskú lásku.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134098" cy="34842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3000" b="1" dirty="0">
                <a:solidFill>
                  <a:srgbClr val="00B050"/>
                </a:solidFill>
              </a:rPr>
              <a:t>P. Benedikt XI. </a:t>
            </a:r>
            <a:r>
              <a:rPr lang="sk-SK" sz="3000" b="1" dirty="0"/>
              <a:t>– Lásku medzi mužom a ženou sme nevynašli my, ale je to úžasná možnosť, ktorú nám dal Boh, aby sme sa k nemu priblížili.</a:t>
            </a:r>
          </a:p>
          <a:p>
            <a:pPr marL="0" indent="0" algn="ctr">
              <a:buNone/>
            </a:pPr>
            <a:r>
              <a:rPr lang="sk-SK" sz="3000" b="1" dirty="0">
                <a:solidFill>
                  <a:srgbClr val="0070C0"/>
                </a:solidFill>
              </a:rPr>
              <a:t>Rodina je miesto, kde sa realizuje prikázanie lásky.</a:t>
            </a:r>
          </a:p>
        </p:txBody>
      </p:sp>
    </p:spTree>
    <p:extLst>
      <p:ext uri="{BB962C8B-B14F-4D97-AF65-F5344CB8AC3E}">
        <p14:creationId xmlns:p14="http://schemas.microsoft.com/office/powerpoint/2010/main" val="69743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9140" y="783772"/>
            <a:ext cx="2835464" cy="13718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 err="1">
                <a:solidFill>
                  <a:srgbClr val="262626"/>
                </a:solidFill>
              </a:rPr>
              <a:t>Korene</a:t>
            </a:r>
            <a:r>
              <a:rPr lang="en-US" sz="3600" b="1" dirty="0">
                <a:solidFill>
                  <a:srgbClr val="262626"/>
                </a:solidFill>
              </a:rPr>
              <a:t> </a:t>
            </a:r>
            <a:r>
              <a:rPr lang="en-US" sz="3600" b="1" dirty="0" err="1">
                <a:solidFill>
                  <a:srgbClr val="262626"/>
                </a:solidFill>
              </a:rPr>
              <a:t>Betánie</a:t>
            </a:r>
            <a:br>
              <a:rPr lang="en-US" sz="2800" dirty="0">
                <a:solidFill>
                  <a:srgbClr val="262626"/>
                </a:solidFill>
              </a:rPr>
            </a:b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8824" y="2061029"/>
            <a:ext cx="3399321" cy="4187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100" b="1" dirty="0">
                <a:solidFill>
                  <a:srgbClr val="FF0000"/>
                </a:solidFill>
              </a:rPr>
              <a:t>Dom </a:t>
            </a:r>
            <a:r>
              <a:rPr lang="en-US" sz="3100" b="1" dirty="0" err="1">
                <a:solidFill>
                  <a:srgbClr val="FF0000"/>
                </a:solidFill>
              </a:rPr>
              <a:t>Lazára</a:t>
            </a:r>
            <a:r>
              <a:rPr lang="en-US" sz="3100" b="1" dirty="0">
                <a:solidFill>
                  <a:srgbClr val="FF0000"/>
                </a:solidFill>
              </a:rPr>
              <a:t>, Marty a </a:t>
            </a:r>
            <a:r>
              <a:rPr lang="en-US" sz="3100" b="1" dirty="0" err="1">
                <a:solidFill>
                  <a:srgbClr val="FF0000"/>
                </a:solidFill>
              </a:rPr>
              <a:t>Márie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rgbClr val="262626"/>
                </a:solidFill>
              </a:rPr>
              <a:t>– </a:t>
            </a:r>
            <a:r>
              <a:rPr lang="en-US" sz="3100" b="1" dirty="0" err="1">
                <a:solidFill>
                  <a:srgbClr val="262626"/>
                </a:solidFill>
              </a:rPr>
              <a:t>dom</a:t>
            </a:r>
            <a:r>
              <a:rPr lang="en-US" sz="3100" b="1" dirty="0">
                <a:solidFill>
                  <a:srgbClr val="262626"/>
                </a:solidFill>
              </a:rPr>
              <a:t> </a:t>
            </a:r>
            <a:r>
              <a:rPr lang="en-US" sz="3100" b="1" dirty="0" err="1">
                <a:solidFill>
                  <a:srgbClr val="262626"/>
                </a:solidFill>
              </a:rPr>
              <a:t>prijatia</a:t>
            </a:r>
            <a:r>
              <a:rPr lang="en-US" sz="3100" b="1" dirty="0">
                <a:solidFill>
                  <a:srgbClr val="262626"/>
                </a:solidFill>
              </a:rPr>
              <a:t>, </a:t>
            </a:r>
            <a:r>
              <a:rPr lang="sk-SK" sz="3100" b="1" dirty="0">
                <a:solidFill>
                  <a:srgbClr val="262626"/>
                </a:solidFill>
              </a:rPr>
              <a:t>originalita domu</a:t>
            </a:r>
            <a:endParaRPr lang="en-US" sz="3100" b="1" dirty="0">
              <a:solidFill>
                <a:srgbClr val="262626"/>
              </a:solidFill>
            </a:endParaRPr>
          </a:p>
          <a:p>
            <a:pPr marL="0" indent="0" algn="ctr">
              <a:buNone/>
            </a:pPr>
            <a:r>
              <a:rPr lang="en-US" sz="3100" b="1" dirty="0">
                <a:solidFill>
                  <a:srgbClr val="FF0000"/>
                </a:solidFill>
              </a:rPr>
              <a:t>Jn 11 </a:t>
            </a:r>
            <a:r>
              <a:rPr lang="en-US" sz="3100" b="1" dirty="0">
                <a:solidFill>
                  <a:srgbClr val="262626"/>
                </a:solidFill>
              </a:rPr>
              <a:t>– </a:t>
            </a:r>
            <a:r>
              <a:rPr lang="en-US" sz="3100" b="1" dirty="0" err="1">
                <a:solidFill>
                  <a:srgbClr val="262626"/>
                </a:solidFill>
              </a:rPr>
              <a:t>správa</a:t>
            </a:r>
            <a:r>
              <a:rPr lang="en-US" sz="3100" b="1" dirty="0">
                <a:solidFill>
                  <a:srgbClr val="262626"/>
                </a:solidFill>
              </a:rPr>
              <a:t> o </a:t>
            </a:r>
            <a:r>
              <a:rPr lang="en-US" sz="3100" b="1" dirty="0" err="1">
                <a:solidFill>
                  <a:srgbClr val="262626"/>
                </a:solidFill>
              </a:rPr>
              <a:t>Lazarovej</a:t>
            </a:r>
            <a:r>
              <a:rPr lang="en-US" sz="3100" b="1" dirty="0">
                <a:solidFill>
                  <a:srgbClr val="262626"/>
                </a:solidFill>
              </a:rPr>
              <a:t> </a:t>
            </a:r>
            <a:r>
              <a:rPr lang="en-US" sz="3100" b="1" dirty="0" err="1">
                <a:solidFill>
                  <a:srgbClr val="262626"/>
                </a:solidFill>
              </a:rPr>
              <a:t>chorobe</a:t>
            </a:r>
            <a:r>
              <a:rPr lang="en-US" sz="3100" b="1" dirty="0">
                <a:solidFill>
                  <a:srgbClr val="262626"/>
                </a:solidFill>
              </a:rPr>
              <a:t>, </a:t>
            </a:r>
            <a:r>
              <a:rPr lang="en-US" sz="3100" b="1" dirty="0" err="1">
                <a:solidFill>
                  <a:srgbClr val="262626"/>
                </a:solidFill>
              </a:rPr>
              <a:t>Ježišovo</a:t>
            </a:r>
            <a:r>
              <a:rPr lang="en-US" sz="3100" b="1" dirty="0">
                <a:solidFill>
                  <a:srgbClr val="262626"/>
                </a:solidFill>
              </a:rPr>
              <a:t> </a:t>
            </a:r>
            <a:r>
              <a:rPr lang="en-US" sz="3100" b="1" dirty="0" err="1">
                <a:solidFill>
                  <a:srgbClr val="262626"/>
                </a:solidFill>
              </a:rPr>
              <a:t>meškanie</a:t>
            </a:r>
            <a:r>
              <a:rPr lang="en-US" sz="3100" b="1" dirty="0">
                <a:solidFill>
                  <a:srgbClr val="262626"/>
                </a:solidFill>
              </a:rPr>
              <a:t>, </a:t>
            </a:r>
            <a:r>
              <a:rPr lang="en-US" sz="3100" b="1" dirty="0" err="1">
                <a:solidFill>
                  <a:srgbClr val="262626"/>
                </a:solidFill>
              </a:rPr>
              <a:t>smrť</a:t>
            </a:r>
            <a:r>
              <a:rPr lang="en-US" sz="3100" b="1" dirty="0">
                <a:solidFill>
                  <a:srgbClr val="262626"/>
                </a:solidFill>
              </a:rPr>
              <a:t> </a:t>
            </a:r>
            <a:r>
              <a:rPr lang="en-US" sz="3100" b="1" dirty="0" err="1">
                <a:solidFill>
                  <a:srgbClr val="262626"/>
                </a:solidFill>
              </a:rPr>
              <a:t>Lazára</a:t>
            </a:r>
            <a:endParaRPr lang="en-US" sz="3100" b="1" dirty="0">
              <a:solidFill>
                <a:srgbClr val="262626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58528D88-6F0F-43C1-AE6A-27646BD749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10" y="972766"/>
            <a:ext cx="6804430" cy="50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9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2BC4956-9660-410A-BECE-61F01856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„</a:t>
            </a:r>
            <a:r>
              <a:rPr lang="en-US" sz="3200" b="1" dirty="0" err="1"/>
              <a:t>Lazár</a:t>
            </a:r>
            <a:r>
              <a:rPr lang="en-US" sz="3200" b="1" dirty="0"/>
              <a:t>, </a:t>
            </a:r>
            <a:r>
              <a:rPr lang="en-US" sz="3200" b="1" dirty="0" err="1"/>
              <a:t>poď</a:t>
            </a:r>
            <a:r>
              <a:rPr lang="en-US" sz="3200" b="1" dirty="0"/>
              <a:t> von!“: </a:t>
            </a:r>
            <a:br>
              <a:rPr lang="en-US" sz="3200" b="1" dirty="0"/>
            </a:br>
            <a:r>
              <a:rPr lang="en-US" sz="3200" b="1" dirty="0" err="1"/>
              <a:t>zobudiť</a:t>
            </a:r>
            <a:r>
              <a:rPr lang="en-US" sz="3200" b="1" dirty="0"/>
              <a:t> </a:t>
            </a:r>
            <a:r>
              <a:rPr lang="en-US" sz="3200" b="1" dirty="0" err="1"/>
              <a:t>tajomstvo</a:t>
            </a:r>
            <a:r>
              <a:rPr lang="en-US" sz="3200" b="1" dirty="0"/>
              <a:t> </a:t>
            </a:r>
            <a:r>
              <a:rPr lang="en-US" sz="3200" b="1" dirty="0" err="1"/>
              <a:t>Betánie</a:t>
            </a:r>
            <a:endParaRPr lang="en-US" sz="3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text, osoba, muž, stena&#10;&#10;Automaticky generovaný popis">
            <a:extLst>
              <a:ext uri="{FF2B5EF4-FFF2-40B4-BE49-F238E27FC236}">
                <a16:creationId xmlns:a16="http://schemas.microsoft.com/office/drawing/2014/main" id="{A8F1D8C6-392C-477C-8511-53891B979F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40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6E78182-EDBB-460D-849D-8CE088DE8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7496" y="2556931"/>
            <a:ext cx="5384062" cy="34163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</a:rPr>
              <a:t>F. M. </a:t>
            </a:r>
            <a:r>
              <a:rPr lang="en-US" sz="3000" b="1" dirty="0" err="1">
                <a:solidFill>
                  <a:srgbClr val="FF0000"/>
                </a:solidFill>
              </a:rPr>
              <a:t>Dostojevskij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endParaRPr lang="sk-SK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000" b="1" dirty="0"/>
              <a:t>(1821 – 1881) </a:t>
            </a:r>
          </a:p>
          <a:p>
            <a:pPr marL="0" indent="0" algn="ctr">
              <a:buNone/>
            </a:pPr>
            <a:r>
              <a:rPr lang="sk-SK" sz="3000" b="1" dirty="0"/>
              <a:t>z</a:t>
            </a:r>
            <a:r>
              <a:rPr lang="en-US" sz="3000" b="1" dirty="0" err="1"/>
              <a:t>áujem</a:t>
            </a:r>
            <a:r>
              <a:rPr lang="en-US" sz="3000" b="1" dirty="0"/>
              <a:t> o Jn </a:t>
            </a:r>
            <a:r>
              <a:rPr lang="en-US" sz="3000" b="1" dirty="0" err="1"/>
              <a:t>evanjelium</a:t>
            </a:r>
            <a:endParaRPr lang="en-US" sz="3000" b="1" dirty="0"/>
          </a:p>
          <a:p>
            <a:pPr marL="0" indent="0" algn="ctr">
              <a:buNone/>
            </a:pPr>
            <a:r>
              <a:rPr lang="sk-SK" sz="3000" b="1" dirty="0"/>
              <a:t>k</a:t>
            </a:r>
            <a:r>
              <a:rPr lang="en-US" sz="3000" b="1" dirty="0" err="1"/>
              <a:t>niha</a:t>
            </a:r>
            <a:r>
              <a:rPr lang="en-US" sz="3000" b="1" dirty="0"/>
              <a:t> NZ s </a:t>
            </a:r>
            <a:r>
              <a:rPr lang="en-US" sz="3000" b="1" dirty="0" err="1"/>
              <a:t>poznámkami</a:t>
            </a:r>
            <a:endParaRPr lang="en-US" sz="3000" b="1" dirty="0"/>
          </a:p>
          <a:p>
            <a:pPr marL="0" indent="0" algn="ctr">
              <a:buNone/>
            </a:pPr>
            <a:r>
              <a:rPr lang="sk-SK" sz="3000" b="1" dirty="0"/>
              <a:t>t</a:t>
            </a:r>
            <a:r>
              <a:rPr lang="en-US" sz="3000" b="1" dirty="0" err="1"/>
              <a:t>exty</a:t>
            </a:r>
            <a:r>
              <a:rPr lang="en-US" sz="3000" b="1" dirty="0"/>
              <a:t> Jn v </a:t>
            </a:r>
            <a:r>
              <a:rPr lang="en-US" sz="3000" b="1" dirty="0" err="1"/>
              <a:t>diele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00B050"/>
                </a:solidFill>
              </a:rPr>
              <a:t>„</a:t>
            </a:r>
            <a:r>
              <a:rPr lang="en-US" sz="3000" b="1" dirty="0" err="1">
                <a:solidFill>
                  <a:srgbClr val="00B050"/>
                </a:solidFill>
              </a:rPr>
              <a:t>Zločin</a:t>
            </a:r>
            <a:r>
              <a:rPr lang="en-US" sz="3000" b="1" dirty="0">
                <a:solidFill>
                  <a:srgbClr val="00B050"/>
                </a:solidFill>
              </a:rPr>
              <a:t> a </a:t>
            </a:r>
            <a:r>
              <a:rPr lang="en-US" sz="3000" b="1" dirty="0" err="1">
                <a:solidFill>
                  <a:srgbClr val="00B050"/>
                </a:solidFill>
              </a:rPr>
              <a:t>trest</a:t>
            </a:r>
            <a:r>
              <a:rPr lang="en-US" sz="3000" b="1" dirty="0">
                <a:solidFill>
                  <a:srgbClr val="00B050"/>
                </a:solidFill>
              </a:rPr>
              <a:t>“ </a:t>
            </a:r>
            <a:r>
              <a:rPr lang="en-US" sz="3000" b="1" dirty="0"/>
              <a:t>(1866)</a:t>
            </a:r>
          </a:p>
        </p:txBody>
      </p:sp>
    </p:spTree>
    <p:extLst>
      <p:ext uri="{BB962C8B-B14F-4D97-AF65-F5344CB8AC3E}">
        <p14:creationId xmlns:p14="http://schemas.microsoft.com/office/powerpoint/2010/main" val="106104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56C975A-BBD8-4903-A236-B9FCBDA1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/>
              <a:t>„Lazár, poď von!“: </a:t>
            </a:r>
            <a:br>
              <a:rPr lang="en-US" sz="4100" b="1"/>
            </a:br>
            <a:r>
              <a:rPr lang="en-US" sz="4100" b="1"/>
              <a:t>zobudiť tajomstvo Betánie</a:t>
            </a:r>
            <a:endParaRPr lang="en-US" sz="41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AE49B758-3E7A-410F-B8E3-03C2304DF3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r="5176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8DBA2C2-1E7E-49D6-B386-F66549C13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752" y="2556932"/>
            <a:ext cx="6692860" cy="34282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Zločin</a:t>
            </a:r>
            <a:r>
              <a:rPr lang="en-US" sz="3200" b="1" dirty="0">
                <a:solidFill>
                  <a:srgbClr val="FF0000"/>
                </a:solidFill>
              </a:rPr>
              <a:t> a </a:t>
            </a:r>
            <a:r>
              <a:rPr lang="en-US" sz="3200" b="1" dirty="0" err="1">
                <a:solidFill>
                  <a:srgbClr val="FF0000"/>
                </a:solidFill>
              </a:rPr>
              <a:t>trest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dirty="0" err="1"/>
              <a:t>kľukaté</a:t>
            </a:r>
            <a:r>
              <a:rPr lang="en-US" sz="3200" b="1" dirty="0"/>
              <a:t> </a:t>
            </a:r>
            <a:r>
              <a:rPr lang="en-US" sz="3200" b="1" dirty="0" err="1"/>
              <a:t>cesty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Razkoľnikova</a:t>
            </a:r>
            <a:endParaRPr lang="en-US" sz="32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3200" b="1" dirty="0" err="1"/>
              <a:t>postava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Soni</a:t>
            </a:r>
            <a:r>
              <a:rPr lang="en-US" sz="3200" b="1" dirty="0"/>
              <a:t> – </a:t>
            </a:r>
            <a:r>
              <a:rPr lang="en-US" sz="3200" b="1" dirty="0" err="1"/>
              <a:t>chudobné</a:t>
            </a:r>
            <a:r>
              <a:rPr lang="en-US" sz="3200" b="1" dirty="0"/>
              <a:t> </a:t>
            </a:r>
            <a:r>
              <a:rPr lang="en-US" sz="3200" b="1" dirty="0" err="1"/>
              <a:t>dievča</a:t>
            </a:r>
            <a:r>
              <a:rPr lang="en-US" sz="3200" b="1" dirty="0"/>
              <a:t> s </a:t>
            </a:r>
            <a:r>
              <a:rPr lang="en-US" sz="3200" b="1" dirty="0" err="1"/>
              <a:t>nádejou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3200" b="1" dirty="0" err="1"/>
              <a:t>rozhovor</a:t>
            </a:r>
            <a:r>
              <a:rPr lang="en-US" sz="3200" b="1" dirty="0"/>
              <a:t> </a:t>
            </a:r>
            <a:r>
              <a:rPr lang="en-US" sz="3200" b="1" dirty="0" err="1"/>
              <a:t>Rozkoľnikova</a:t>
            </a:r>
            <a:r>
              <a:rPr lang="en-US" sz="3200" b="1" dirty="0"/>
              <a:t> zo </a:t>
            </a:r>
            <a:r>
              <a:rPr lang="en-US" sz="3200" b="1" dirty="0" err="1"/>
              <a:t>Soňou</a:t>
            </a:r>
            <a:r>
              <a:rPr lang="en-US" sz="3200" b="1" dirty="0"/>
              <a:t> – </a:t>
            </a:r>
            <a:r>
              <a:rPr lang="en-US" sz="3200" b="1" dirty="0" err="1"/>
              <a:t>výsmech</a:t>
            </a:r>
            <a:r>
              <a:rPr lang="en-US" sz="3200" b="1" dirty="0"/>
              <a:t>, </a:t>
            </a:r>
            <a:r>
              <a:rPr lang="en-US" sz="3200" b="1" dirty="0" err="1"/>
              <a:t>čítanie</a:t>
            </a:r>
            <a:r>
              <a:rPr lang="en-US" sz="3200" b="1" dirty="0"/>
              <a:t> z </a:t>
            </a:r>
            <a:r>
              <a:rPr lang="en-US" sz="3200" b="1" dirty="0" err="1"/>
              <a:t>Biblie</a:t>
            </a:r>
            <a:endParaRPr lang="en-US" sz="32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1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399CE9F-3D7D-4F55-AF9E-AF15C2E6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>
                <a:solidFill>
                  <a:srgbClr val="262626"/>
                </a:solidFill>
              </a:rPr>
              <a:t>„Lazár, poď von!“: </a:t>
            </a:r>
            <a:br>
              <a:rPr lang="en-US" sz="3100" b="1">
                <a:solidFill>
                  <a:srgbClr val="262626"/>
                </a:solidFill>
              </a:rPr>
            </a:br>
            <a:r>
              <a:rPr lang="en-US" sz="3100" b="1">
                <a:solidFill>
                  <a:srgbClr val="262626"/>
                </a:solidFill>
              </a:rPr>
              <a:t>zobudiť tajomstvo Betánie</a:t>
            </a:r>
            <a:endParaRPr lang="en-US" sz="3100">
              <a:solidFill>
                <a:srgbClr val="262626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kreslenie&#10;&#10;Automaticky generovaný popis">
            <a:extLst>
              <a:ext uri="{FF2B5EF4-FFF2-40B4-BE49-F238E27FC236}">
                <a16:creationId xmlns:a16="http://schemas.microsoft.com/office/drawing/2014/main" id="{8178EA9E-3BBD-497B-A433-701EA872BB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55" y="1410208"/>
            <a:ext cx="2817056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ED87B4-3E18-4523-AD58-5EA1611EC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3283" y="2556931"/>
            <a:ext cx="5522026" cy="36914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000" b="1" dirty="0" err="1">
                <a:solidFill>
                  <a:srgbClr val="00B050"/>
                </a:solidFill>
              </a:rPr>
              <a:t>Lazarov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spánok</a:t>
            </a:r>
            <a:r>
              <a:rPr lang="en-US" sz="3000" b="1" dirty="0">
                <a:solidFill>
                  <a:srgbClr val="00B05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262626"/>
                </a:solidFill>
              </a:rPr>
              <a:t>symbolika</a:t>
            </a:r>
            <a:r>
              <a:rPr lang="en-US" sz="3000" b="1" dirty="0">
                <a:solidFill>
                  <a:srgbClr val="262626"/>
                </a:solidFill>
              </a:rPr>
              <a:t> </a:t>
            </a:r>
            <a:r>
              <a:rPr lang="en-US" sz="3000" b="1" dirty="0" err="1">
                <a:solidFill>
                  <a:srgbClr val="262626"/>
                </a:solidFill>
              </a:rPr>
              <a:t>tých</a:t>
            </a:r>
            <a:r>
              <a:rPr lang="en-US" sz="3000" b="1" dirty="0">
                <a:solidFill>
                  <a:srgbClr val="262626"/>
                </a:solidFill>
              </a:rPr>
              <a:t>, </a:t>
            </a:r>
            <a:r>
              <a:rPr lang="en-US" sz="3000" b="1" dirty="0" err="1">
                <a:solidFill>
                  <a:srgbClr val="262626"/>
                </a:solidFill>
              </a:rPr>
              <a:t>ktorí</a:t>
            </a:r>
            <a:r>
              <a:rPr lang="en-US" sz="3000" b="1" dirty="0">
                <a:solidFill>
                  <a:srgbClr val="262626"/>
                </a:solidFill>
              </a:rPr>
              <a:t> </a:t>
            </a:r>
            <a:r>
              <a:rPr lang="en-US" sz="3000" b="1" dirty="0" err="1">
                <a:solidFill>
                  <a:srgbClr val="262626"/>
                </a:solidFill>
              </a:rPr>
              <a:t>stratili</a:t>
            </a:r>
            <a:r>
              <a:rPr lang="en-US" sz="3000" b="1" dirty="0">
                <a:solidFill>
                  <a:srgbClr val="262626"/>
                </a:solidFill>
              </a:rPr>
              <a:t> </a:t>
            </a:r>
            <a:r>
              <a:rPr lang="en-US" sz="3000" b="1" dirty="0" err="1">
                <a:solidFill>
                  <a:srgbClr val="262626"/>
                </a:solidFill>
              </a:rPr>
              <a:t>nádej</a:t>
            </a:r>
            <a:r>
              <a:rPr lang="en-US" sz="3000" b="1" dirty="0">
                <a:solidFill>
                  <a:srgbClr val="262626"/>
                </a:solidFill>
              </a:rPr>
              <a:t> –</a:t>
            </a:r>
            <a:r>
              <a:rPr lang="sk-SK" sz="3000" b="1" dirty="0">
                <a:solidFill>
                  <a:srgbClr val="262626"/>
                </a:solidFill>
              </a:rPr>
              <a:t> </a:t>
            </a:r>
            <a:r>
              <a:rPr lang="en-US" sz="3000" b="1" dirty="0" err="1">
                <a:solidFill>
                  <a:srgbClr val="262626"/>
                </a:solidFill>
              </a:rPr>
              <a:t>neschopní</a:t>
            </a:r>
            <a:r>
              <a:rPr lang="en-US" sz="3000" b="1" dirty="0">
                <a:solidFill>
                  <a:srgbClr val="262626"/>
                </a:solidFill>
              </a:rPr>
              <a:t> </a:t>
            </a:r>
            <a:r>
              <a:rPr lang="en-US" sz="3000" b="1" dirty="0" err="1">
                <a:solidFill>
                  <a:srgbClr val="262626"/>
                </a:solidFill>
              </a:rPr>
              <a:t>počúvať</a:t>
            </a:r>
            <a:r>
              <a:rPr lang="en-US" sz="3000" b="1" dirty="0">
                <a:solidFill>
                  <a:srgbClr val="262626"/>
                </a:solidFill>
              </a:rPr>
              <a:t>, </a:t>
            </a:r>
            <a:r>
              <a:rPr lang="en-US" sz="3000" b="1" dirty="0" err="1">
                <a:solidFill>
                  <a:srgbClr val="262626"/>
                </a:solidFill>
              </a:rPr>
              <a:t>nevnímajú</a:t>
            </a:r>
            <a:r>
              <a:rPr lang="en-US" sz="3000" b="1" dirty="0">
                <a:solidFill>
                  <a:srgbClr val="262626"/>
                </a:solidFill>
              </a:rPr>
              <a:t> </a:t>
            </a:r>
            <a:r>
              <a:rPr lang="en-US" sz="3000" b="1" dirty="0" err="1">
                <a:solidFill>
                  <a:srgbClr val="262626"/>
                </a:solidFill>
              </a:rPr>
              <a:t>radosť</a:t>
            </a:r>
            <a:r>
              <a:rPr lang="en-US" sz="3000" b="1" dirty="0">
                <a:solidFill>
                  <a:srgbClr val="262626"/>
                </a:solidFill>
              </a:rPr>
              <a:t>, </a:t>
            </a:r>
            <a:r>
              <a:rPr lang="en-US" sz="3000" b="1" dirty="0" err="1">
                <a:solidFill>
                  <a:srgbClr val="262626"/>
                </a:solidFill>
              </a:rPr>
              <a:t>opustili</a:t>
            </a:r>
            <a:r>
              <a:rPr lang="en-US" sz="3000" b="1" dirty="0">
                <a:solidFill>
                  <a:srgbClr val="262626"/>
                </a:solidFill>
              </a:rPr>
              <a:t> </a:t>
            </a:r>
            <a:r>
              <a:rPr lang="en-US" sz="3000" b="1" dirty="0" err="1">
                <a:solidFill>
                  <a:srgbClr val="262626"/>
                </a:solidFill>
              </a:rPr>
              <a:t>Ježiša</a:t>
            </a:r>
            <a:endParaRPr lang="en-US" sz="3000" b="1" dirty="0">
              <a:solidFill>
                <a:srgbClr val="262626"/>
              </a:solidFill>
            </a:endParaRPr>
          </a:p>
          <a:p>
            <a:pPr marL="0" indent="0" algn="ctr">
              <a:buNone/>
            </a:pPr>
            <a:r>
              <a:rPr lang="en-US" sz="3000" b="1" dirty="0" err="1">
                <a:solidFill>
                  <a:srgbClr val="00B050"/>
                </a:solidFill>
              </a:rPr>
              <a:t>Sila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Ježišovho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slova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>
                <a:solidFill>
                  <a:srgbClr val="262626"/>
                </a:solidFill>
              </a:rPr>
              <a:t>– </a:t>
            </a:r>
            <a:r>
              <a:rPr lang="en-US" sz="3000" b="1" dirty="0" err="1">
                <a:solidFill>
                  <a:srgbClr val="262626"/>
                </a:solidFill>
              </a:rPr>
              <a:t>schopnosť</a:t>
            </a:r>
            <a:r>
              <a:rPr lang="en-US" sz="3000" b="1" dirty="0">
                <a:solidFill>
                  <a:srgbClr val="262626"/>
                </a:solidFill>
              </a:rPr>
              <a:t> </a:t>
            </a:r>
            <a:r>
              <a:rPr lang="en-US" sz="3000" b="1" dirty="0" err="1">
                <a:solidFill>
                  <a:srgbClr val="262626"/>
                </a:solidFill>
              </a:rPr>
              <a:t>stvoriť</a:t>
            </a:r>
            <a:r>
              <a:rPr lang="en-US" sz="3000" b="1" dirty="0">
                <a:solidFill>
                  <a:srgbClr val="262626"/>
                </a:solidFill>
              </a:rPr>
              <a:t> </a:t>
            </a:r>
            <a:r>
              <a:rPr lang="en-US" sz="3000" b="1" dirty="0" err="1">
                <a:solidFill>
                  <a:srgbClr val="262626"/>
                </a:solidFill>
              </a:rPr>
              <a:t>nové</a:t>
            </a:r>
            <a:r>
              <a:rPr lang="en-US" sz="3000" b="1" dirty="0">
                <a:solidFill>
                  <a:srgbClr val="262626"/>
                </a:solidFill>
              </a:rPr>
              <a:t> </a:t>
            </a:r>
            <a:r>
              <a:rPr lang="en-US" sz="3000" b="1" dirty="0" err="1">
                <a:solidFill>
                  <a:srgbClr val="262626"/>
                </a:solidFill>
              </a:rPr>
              <a:t>uši</a:t>
            </a:r>
            <a:endParaRPr lang="en-US" sz="30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82376F1-41AC-4975-845D-49BC7C8D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472" y="665690"/>
            <a:ext cx="4137514" cy="16203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„</a:t>
            </a:r>
            <a:r>
              <a:rPr lang="en-US" sz="3200" b="1" dirty="0" err="1"/>
              <a:t>Lazár</a:t>
            </a:r>
            <a:r>
              <a:rPr lang="en-US" sz="3200" b="1" dirty="0"/>
              <a:t>, </a:t>
            </a:r>
            <a:r>
              <a:rPr lang="en-US" sz="3200" b="1" dirty="0" err="1"/>
              <a:t>poď</a:t>
            </a:r>
            <a:r>
              <a:rPr lang="en-US" sz="3200" b="1" dirty="0"/>
              <a:t> von!“: </a:t>
            </a:r>
            <a:br>
              <a:rPr lang="en-US" sz="3200" b="1" dirty="0"/>
            </a:br>
            <a:r>
              <a:rPr lang="en-US" sz="3200" b="1" dirty="0" err="1"/>
              <a:t>zobudiť</a:t>
            </a:r>
            <a:r>
              <a:rPr lang="en-US" sz="3200" b="1" dirty="0"/>
              <a:t> </a:t>
            </a:r>
            <a:r>
              <a:rPr lang="en-US" sz="3200" b="1" dirty="0" err="1"/>
              <a:t>tajomstvo</a:t>
            </a:r>
            <a:r>
              <a:rPr lang="en-US" sz="3200" b="1" dirty="0"/>
              <a:t> </a:t>
            </a:r>
            <a:r>
              <a:rPr lang="en-US" sz="3200" b="1" dirty="0" err="1"/>
              <a:t>Betánie</a:t>
            </a:r>
            <a:endParaRPr lang="en-US" sz="3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vnútri, osoba&#10;&#10;Automaticky generovaný popis">
            <a:extLst>
              <a:ext uri="{FF2B5EF4-FFF2-40B4-BE49-F238E27FC236}">
                <a16:creationId xmlns:a16="http://schemas.microsoft.com/office/drawing/2014/main" id="{88D0A555-F83B-4B2C-AD60-DAE3E1E590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r="-1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D43A04E-28F2-41F2-99E8-B5126854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0058" y="2556931"/>
            <a:ext cx="4241654" cy="3691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Prebudiť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lásku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00B050"/>
                </a:solidFill>
              </a:rPr>
              <a:t>Záver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knihy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/>
              <a:t>– </a:t>
            </a:r>
            <a:r>
              <a:rPr lang="en-US" sz="2800" b="1" dirty="0" err="1"/>
              <a:t>Razkoľnikov</a:t>
            </a:r>
            <a:r>
              <a:rPr lang="en-US" sz="2800" b="1" dirty="0"/>
              <a:t> </a:t>
            </a:r>
            <a:r>
              <a:rPr lang="en-US" sz="2800" b="1" dirty="0" err="1"/>
              <a:t>našiel</a:t>
            </a:r>
            <a:r>
              <a:rPr lang="en-US" sz="2800" b="1" dirty="0"/>
              <a:t> </a:t>
            </a:r>
            <a:r>
              <a:rPr lang="en-US" sz="2800" b="1" dirty="0" err="1"/>
              <a:t>kľúč</a:t>
            </a:r>
            <a:r>
              <a:rPr lang="en-US" sz="2800" b="1" dirty="0"/>
              <a:t> k </a:t>
            </a:r>
            <a:r>
              <a:rPr lang="en-US" sz="2800" b="1" dirty="0" err="1"/>
              <a:t>svedomiu</a:t>
            </a:r>
            <a:endParaRPr lang="en-US" sz="28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00B050"/>
                </a:solidFill>
              </a:rPr>
              <a:t>Naša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situácia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/>
              <a:t>– </a:t>
            </a:r>
            <a:r>
              <a:rPr lang="en-US" sz="2800" b="1" dirty="0" err="1"/>
              <a:t>necitlivosť</a:t>
            </a:r>
            <a:r>
              <a:rPr lang="en-US" sz="2800" b="1" dirty="0"/>
              <a:t> </a:t>
            </a:r>
            <a:r>
              <a:rPr lang="en-US" sz="2800" b="1" dirty="0" err="1"/>
              <a:t>voči</a:t>
            </a:r>
            <a:r>
              <a:rPr lang="en-US" sz="2800" b="1" dirty="0"/>
              <a:t> </a:t>
            </a:r>
            <a:r>
              <a:rPr lang="en-US" sz="2800" b="1" dirty="0" err="1"/>
              <a:t>pozvaniu</a:t>
            </a:r>
            <a:r>
              <a:rPr lang="en-US" sz="2800" b="1" dirty="0"/>
              <a:t> k </a:t>
            </a:r>
            <a:r>
              <a:rPr lang="en-US" sz="2800" b="1" dirty="0" err="1"/>
              <a:t>láske</a:t>
            </a:r>
            <a:endParaRPr lang="en-US" sz="28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00B050"/>
                </a:solidFill>
              </a:rPr>
              <a:t>Krst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/>
              <a:t>– </a:t>
            </a:r>
            <a:r>
              <a:rPr lang="en-US" sz="2800" b="1" dirty="0" err="1"/>
              <a:t>liatie</a:t>
            </a:r>
            <a:r>
              <a:rPr lang="en-US" sz="2800" b="1" dirty="0"/>
              <a:t> </a:t>
            </a:r>
            <a:r>
              <a:rPr lang="en-US" sz="2800" b="1" dirty="0" err="1"/>
              <a:t>vody</a:t>
            </a:r>
            <a:r>
              <a:rPr lang="en-US" sz="2800" b="1" dirty="0"/>
              <a:t> a </a:t>
            </a:r>
            <a:r>
              <a:rPr lang="en-US" sz="2800" b="1" dirty="0" err="1"/>
              <a:t>Ježišove</a:t>
            </a:r>
            <a:r>
              <a:rPr lang="en-US" sz="2800" b="1" dirty="0"/>
              <a:t> </a:t>
            </a:r>
            <a:r>
              <a:rPr lang="en-US" sz="2800" b="1" dirty="0" err="1"/>
              <a:t>slová</a:t>
            </a:r>
            <a:r>
              <a:rPr lang="en-US" sz="2800" b="1" dirty="0"/>
              <a:t> z </a:t>
            </a:r>
            <a:r>
              <a:rPr lang="en-US" sz="2800" b="1" dirty="0" err="1"/>
              <a:t>Betánie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787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68BE65A-65DB-466D-B6AD-E919F7A4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/>
              <a:t>„Lazár, poď von!“: </a:t>
            </a:r>
            <a:br>
              <a:rPr lang="en-US" sz="3100" b="1"/>
            </a:br>
            <a:r>
              <a:rPr lang="en-US" sz="3100" b="1"/>
              <a:t>zobudiť tajomstvo Betánie</a:t>
            </a:r>
            <a:endParaRPr lang="en-US" sz="3100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4B2A2295-868E-4679-8182-ECF4E29B37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9" r="-1" b="6299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4C4B3E1-8862-4975-86E7-D6D03DB0F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782" y="2556931"/>
            <a:ext cx="5675930" cy="3691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/>
              <a:t>Čo</a:t>
            </a:r>
            <a:r>
              <a:rPr lang="en-US" sz="2800" b="1" dirty="0"/>
              <a:t> </a:t>
            </a:r>
            <a:r>
              <a:rPr lang="en-US" sz="2800" b="1" dirty="0" err="1"/>
              <a:t>počul</a:t>
            </a:r>
            <a:r>
              <a:rPr lang="en-US" sz="2800" b="1" dirty="0"/>
              <a:t> </a:t>
            </a:r>
            <a:r>
              <a:rPr lang="en-US" sz="2800" b="1" dirty="0" err="1"/>
              <a:t>Lazár</a:t>
            </a:r>
            <a:r>
              <a:rPr lang="en-US" sz="2800" b="1" dirty="0"/>
              <a:t> v </a:t>
            </a:r>
            <a:r>
              <a:rPr lang="en-US" sz="2800" b="1" dirty="0" err="1"/>
              <a:t>hrobe</a:t>
            </a:r>
            <a:r>
              <a:rPr lang="en-US" sz="2800" b="1" dirty="0"/>
              <a:t>?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Ježišov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hlas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00B050"/>
                </a:solidFill>
              </a:rPr>
              <a:t>hlas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zhora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/>
              <a:t>– </a:t>
            </a:r>
            <a:r>
              <a:rPr lang="en-US" sz="2800" b="1" dirty="0" err="1"/>
              <a:t>vychádza</a:t>
            </a:r>
            <a:r>
              <a:rPr lang="en-US" sz="2800" b="1" dirty="0"/>
              <a:t> z </a:t>
            </a:r>
            <a:r>
              <a:rPr lang="en-US" sz="2800" b="1" dirty="0" err="1"/>
              <a:t>modlitby</a:t>
            </a:r>
            <a:endParaRPr lang="en-US" sz="28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00B050"/>
                </a:solidFill>
              </a:rPr>
              <a:t>hlas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priateľa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/>
              <a:t>– „ten, </a:t>
            </a:r>
            <a:r>
              <a:rPr lang="en-US" sz="2800" b="1" dirty="0" err="1"/>
              <a:t>kto</a:t>
            </a:r>
            <a:r>
              <a:rPr lang="en-US" sz="2800" b="1" dirty="0"/>
              <a:t> </a:t>
            </a:r>
            <a:r>
              <a:rPr lang="en-US" sz="2800" b="1" dirty="0" err="1"/>
              <a:t>miluje</a:t>
            </a:r>
            <a:r>
              <a:rPr lang="en-US" sz="2800" b="1" dirty="0"/>
              <a:t>, </a:t>
            </a:r>
            <a:r>
              <a:rPr lang="en-US" sz="2800" b="1" dirty="0" err="1"/>
              <a:t>neopustí</a:t>
            </a:r>
            <a:r>
              <a:rPr lang="en-US" sz="2800" b="1" dirty="0"/>
              <a:t>,“ </a:t>
            </a:r>
            <a:r>
              <a:rPr lang="en-US" sz="2800" b="1" dirty="0" err="1"/>
              <a:t>sv</a:t>
            </a:r>
            <a:r>
              <a:rPr lang="en-US" sz="2800" b="1" dirty="0"/>
              <a:t>. </a:t>
            </a:r>
            <a:r>
              <a:rPr lang="en-US" sz="2800" b="1" dirty="0" err="1"/>
              <a:t>Augustín</a:t>
            </a:r>
            <a:endParaRPr lang="en-US" sz="28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00B050"/>
                </a:solidFill>
              </a:rPr>
              <a:t>hlas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ktorý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trpel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/>
              <a:t>– </a:t>
            </a:r>
            <a:r>
              <a:rPr lang="en-US" sz="2800" b="1" dirty="0" err="1"/>
              <a:t>hlas</a:t>
            </a:r>
            <a:r>
              <a:rPr lang="en-US" sz="2800" b="1" dirty="0"/>
              <a:t> </a:t>
            </a:r>
            <a:r>
              <a:rPr lang="en-US" sz="2800" b="1" dirty="0" err="1"/>
              <a:t>má</a:t>
            </a:r>
            <a:r>
              <a:rPr lang="en-US" sz="2800" b="1" dirty="0"/>
              <a:t> </a:t>
            </a:r>
            <a:r>
              <a:rPr lang="en-US" sz="2800" b="1" dirty="0" err="1"/>
              <a:t>srdce</a:t>
            </a:r>
            <a:endParaRPr lang="en-US" sz="28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00B050"/>
                </a:solidFill>
              </a:rPr>
              <a:t>hlas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naplnený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túžbou</a:t>
            </a:r>
            <a:endParaRPr lang="en-US" sz="2800" b="1" dirty="0">
              <a:solidFill>
                <a:srgbClr val="00B050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85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1077</TotalTime>
  <Words>365</Words>
  <Application>Microsoft Office PowerPoint</Application>
  <PresentationFormat>Širokouhlá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Organický motív</vt:lpstr>
      <vt:lpstr>Rodinná spiritualita</vt:lpstr>
      <vt:lpstr>Rodinná spiritualita </vt:lpstr>
      <vt:lpstr>Rodinná spiritualita </vt:lpstr>
      <vt:lpstr>Korene Betánie </vt:lpstr>
      <vt:lpstr>„Lazár, poď von!“:  zobudiť tajomstvo Betánie</vt:lpstr>
      <vt:lpstr>„Lazár, poď von!“:  zobudiť tajomstvo Betánie</vt:lpstr>
      <vt:lpstr>„Lazár, poď von!“:  zobudiť tajomstvo Betánie</vt:lpstr>
      <vt:lpstr>„Lazár, poď von!“:  zobudiť tajomstvo Betánie</vt:lpstr>
      <vt:lpstr>„Lazár, poď von!“:  zobudiť tajomstvo Betánie</vt:lpstr>
      <vt:lpstr>„Lazár, poď von!“:  zobudiť tajomstvo Betánie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Rodinná spiritualita</dc:title>
  <dc:creator>Konto Microsoft</dc:creator>
  <cp:lastModifiedBy>Róbert Slotka</cp:lastModifiedBy>
  <cp:revision>27</cp:revision>
  <dcterms:created xsi:type="dcterms:W3CDTF">2021-09-23T14:46:07Z</dcterms:created>
  <dcterms:modified xsi:type="dcterms:W3CDTF">2021-09-25T15:29:41Z</dcterms:modified>
</cp:coreProperties>
</file>