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9526D07-D09D-49F0-BC9D-2F631876D51E}" type="datetimeFigureOut">
              <a:rPr lang="sk-SK" smtClean="0"/>
              <a:t>7. 10. 2021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9E0EC10-2028-4B6C-A0BE-D1818D9E34CA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699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6D07-D09D-49F0-BC9D-2F631876D51E}" type="datetimeFigureOut">
              <a:rPr lang="sk-SK" smtClean="0"/>
              <a:t>7. 10. 2021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EC10-2028-4B6C-A0BE-D1818D9E34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86320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6D07-D09D-49F0-BC9D-2F631876D51E}" type="datetimeFigureOut">
              <a:rPr lang="sk-SK" smtClean="0"/>
              <a:t>7. 10. 2021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EC10-2028-4B6C-A0BE-D1818D9E34CA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709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6D07-D09D-49F0-BC9D-2F631876D51E}" type="datetimeFigureOut">
              <a:rPr lang="sk-SK" smtClean="0"/>
              <a:t>7. 10. 2021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EC10-2028-4B6C-A0BE-D1818D9E34CA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353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6D07-D09D-49F0-BC9D-2F631876D51E}" type="datetimeFigureOut">
              <a:rPr lang="sk-SK" smtClean="0"/>
              <a:t>7. 10. 2021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EC10-2028-4B6C-A0BE-D1818D9E34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51119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6D07-D09D-49F0-BC9D-2F631876D51E}" type="datetimeFigureOut">
              <a:rPr lang="sk-SK" smtClean="0"/>
              <a:t>7. 10. 2021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EC10-2028-4B6C-A0BE-D1818D9E34CA}" type="slidenum">
              <a:rPr lang="sk-SK" smtClean="0"/>
              <a:t>‹#›</a:t>
            </a:fld>
            <a:endParaRPr lang="sk-SK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766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6D07-D09D-49F0-BC9D-2F631876D51E}" type="datetimeFigureOut">
              <a:rPr lang="sk-SK" smtClean="0"/>
              <a:t>7. 10. 2021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EC10-2028-4B6C-A0BE-D1818D9E34CA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90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6D07-D09D-49F0-BC9D-2F631876D51E}" type="datetimeFigureOut">
              <a:rPr lang="sk-SK" smtClean="0"/>
              <a:t>7. 10. 2021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EC10-2028-4B6C-A0BE-D1818D9E34CA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575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6D07-D09D-49F0-BC9D-2F631876D51E}" type="datetimeFigureOut">
              <a:rPr lang="sk-SK" smtClean="0"/>
              <a:t>7. 10. 2021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EC10-2028-4B6C-A0BE-D1818D9E34CA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148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6D07-D09D-49F0-BC9D-2F631876D51E}" type="datetimeFigureOut">
              <a:rPr lang="sk-SK" smtClean="0"/>
              <a:t>7. 10. 2021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EC10-2028-4B6C-A0BE-D1818D9E34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308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6D07-D09D-49F0-BC9D-2F631876D51E}" type="datetimeFigureOut">
              <a:rPr lang="sk-SK" smtClean="0"/>
              <a:t>7. 10. 2021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EC10-2028-4B6C-A0BE-D1818D9E34CA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768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6D07-D09D-49F0-BC9D-2F631876D51E}" type="datetimeFigureOut">
              <a:rPr lang="sk-SK" smtClean="0"/>
              <a:t>7. 10. 2021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EC10-2028-4B6C-A0BE-D1818D9E34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8058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6D07-D09D-49F0-BC9D-2F631876D51E}" type="datetimeFigureOut">
              <a:rPr lang="sk-SK" smtClean="0"/>
              <a:t>7. 10. 2021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EC10-2028-4B6C-A0BE-D1818D9E34CA}" type="slidenum">
              <a:rPr lang="sk-SK" smtClean="0"/>
              <a:t>‹#›</a:t>
            </a:fld>
            <a:endParaRPr lang="sk-SK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482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6D07-D09D-49F0-BC9D-2F631876D51E}" type="datetimeFigureOut">
              <a:rPr lang="sk-SK" smtClean="0"/>
              <a:t>7. 10. 2021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EC10-2028-4B6C-A0BE-D1818D9E34CA}" type="slidenum">
              <a:rPr lang="sk-SK" smtClean="0"/>
              <a:t>‹#›</a:t>
            </a:fld>
            <a:endParaRPr lang="sk-S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367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6D07-D09D-49F0-BC9D-2F631876D51E}" type="datetimeFigureOut">
              <a:rPr lang="sk-SK" smtClean="0"/>
              <a:t>7. 10. 2021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EC10-2028-4B6C-A0BE-D1818D9E34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6916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6D07-D09D-49F0-BC9D-2F631876D51E}" type="datetimeFigureOut">
              <a:rPr lang="sk-SK" smtClean="0"/>
              <a:t>7. 10. 2021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EC10-2028-4B6C-A0BE-D1818D9E34CA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759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26D07-D09D-49F0-BC9D-2F631876D51E}" type="datetimeFigureOut">
              <a:rPr lang="sk-SK" smtClean="0"/>
              <a:t>7. 10. 2021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0EC10-2028-4B6C-A0BE-D1818D9E34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21220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526D07-D09D-49F0-BC9D-2F631876D51E}" type="datetimeFigureOut">
              <a:rPr lang="sk-SK" smtClean="0"/>
              <a:t>7. 10. 2021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9E0EC10-2028-4B6C-A0BE-D1818D9E34C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91653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 err="1"/>
              <a:t>Betánia</a:t>
            </a:r>
            <a:r>
              <a:rPr lang="sk-SK" b="1" dirty="0"/>
              <a:t> – domov Ježišových priateľov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3600" b="1" dirty="0"/>
              <a:t>Zobudiť tajomstvo </a:t>
            </a:r>
            <a:r>
              <a:rPr lang="sk-SK" sz="3600" b="1" dirty="0" err="1"/>
              <a:t>Betánie</a:t>
            </a:r>
            <a:endParaRPr lang="sk-SK" sz="3600" b="1" dirty="0"/>
          </a:p>
        </p:txBody>
      </p:sp>
    </p:spTree>
    <p:extLst>
      <p:ext uri="{BB962C8B-B14F-4D97-AF65-F5344CB8AC3E}">
        <p14:creationId xmlns:p14="http://schemas.microsoft.com/office/powerpoint/2010/main" val="2929795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3F6D81C7-B083-478E-82FE-089A8CB72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398EDA2-4889-433D-AC01-5214D7976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099D46A-AF52-46FD-938B-D31189460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933E919-C473-4F0E-9DBC-CC65FC9E9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BBF3BDD-5C99-4FDC-BBCB-E711359D9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06B54F2-CD11-4359-A7D6-DA7C76C09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E61F402-3445-458A-9A2B-D28FD2883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673C096-95AE-4644-B76C-1DF1B667D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A91835-418B-4867-87D7-1376A57F3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5B511A1-E0EC-49FE-8068-9DA29CD00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A61BC5F-ADA4-4DBA-9C6B-E17E0B82E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CE6F7D2-ACED-47D2-BEFD-FB26F7537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1B0B87A1-6749-444B-B89F-7B4097C90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885" y="982132"/>
            <a:ext cx="4893735" cy="13253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b="1" dirty="0" err="1">
                <a:solidFill>
                  <a:srgbClr val="262626"/>
                </a:solidFill>
              </a:rPr>
              <a:t>Rodinná</a:t>
            </a:r>
            <a:r>
              <a:rPr lang="en-US" sz="4200" b="1" dirty="0">
                <a:solidFill>
                  <a:srgbClr val="262626"/>
                </a:solidFill>
              </a:rPr>
              <a:t> </a:t>
            </a:r>
            <a:r>
              <a:rPr lang="en-US" sz="4200" b="1" dirty="0" err="1">
                <a:solidFill>
                  <a:srgbClr val="262626"/>
                </a:solidFill>
              </a:rPr>
              <a:t>spiritualita</a:t>
            </a:r>
            <a:endParaRPr lang="en-US" sz="4200" dirty="0">
              <a:solidFill>
                <a:srgbClr val="262626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E880E9-2B86-4CDB-B5B7-308745CDD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710B641C-D294-43F3-8CC0-6BA8C559CB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6417" y="2493773"/>
            <a:ext cx="4535203" cy="38685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3800" b="1" dirty="0" err="1">
                <a:solidFill>
                  <a:srgbClr val="FF0000"/>
                </a:solidFill>
              </a:rPr>
              <a:t>Betánia</a:t>
            </a:r>
            <a:r>
              <a:rPr lang="en-US" sz="3800" b="1" dirty="0">
                <a:solidFill>
                  <a:srgbClr val="FF0000"/>
                </a:solidFill>
              </a:rPr>
              <a:t>: </a:t>
            </a:r>
            <a:r>
              <a:rPr lang="en-US" sz="3800" b="1" dirty="0" err="1">
                <a:solidFill>
                  <a:srgbClr val="FF0000"/>
                </a:solidFill>
              </a:rPr>
              <a:t>domov</a:t>
            </a:r>
            <a:r>
              <a:rPr lang="en-US" sz="3800" b="1" dirty="0">
                <a:solidFill>
                  <a:srgbClr val="FF0000"/>
                </a:solidFill>
              </a:rPr>
              <a:t> </a:t>
            </a:r>
            <a:r>
              <a:rPr lang="en-US" sz="3800" b="1" dirty="0" err="1">
                <a:solidFill>
                  <a:srgbClr val="FF0000"/>
                </a:solidFill>
              </a:rPr>
              <a:t>Ježišových</a:t>
            </a:r>
            <a:r>
              <a:rPr lang="en-US" sz="3800" b="1" dirty="0">
                <a:solidFill>
                  <a:srgbClr val="FF0000"/>
                </a:solidFill>
              </a:rPr>
              <a:t> </a:t>
            </a:r>
            <a:r>
              <a:rPr lang="en-US" sz="3800" b="1" dirty="0" err="1">
                <a:solidFill>
                  <a:srgbClr val="FF0000"/>
                </a:solidFill>
              </a:rPr>
              <a:t>priateľov</a:t>
            </a:r>
            <a:endParaRPr lang="en-US" sz="3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3800" b="1" dirty="0">
                <a:solidFill>
                  <a:srgbClr val="262626"/>
                </a:solidFill>
              </a:rPr>
              <a:t>José Noriega</a:t>
            </a:r>
          </a:p>
          <a:p>
            <a:pPr marL="0" indent="0" algn="ctr">
              <a:buNone/>
            </a:pPr>
            <a:r>
              <a:rPr lang="en-US" sz="3800" b="1" dirty="0">
                <a:solidFill>
                  <a:srgbClr val="262626"/>
                </a:solidFill>
              </a:rPr>
              <a:t>José Granados</a:t>
            </a:r>
          </a:p>
          <a:p>
            <a:pPr algn="ctr"/>
            <a:endParaRPr lang="en-US" sz="1600" dirty="0">
              <a:solidFill>
                <a:srgbClr val="262626"/>
              </a:solidFill>
            </a:endParaRPr>
          </a:p>
        </p:txBody>
      </p:sp>
      <p:pic>
        <p:nvPicPr>
          <p:cNvPr id="5" name="Zástupný symbol obsahu 4">
            <a:extLst>
              <a:ext uri="{FF2B5EF4-FFF2-40B4-BE49-F238E27FC236}">
                <a16:creationId xmlns:a16="http://schemas.microsoft.com/office/drawing/2014/main" id="{78461A0D-B945-487D-B1EC-6DB2BC4D04E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533" y="982131"/>
            <a:ext cx="4893735" cy="4893735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4641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F6D81C7-B083-478E-82FE-089A8CB72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398EDA2-4889-433D-AC01-5214D7976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99D46A-AF52-46FD-938B-D31189460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933E919-C473-4F0E-9DBC-CC65FC9E9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BBF3BDD-5C99-4FDC-BBCB-E711359D9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06B54F2-CD11-4359-A7D6-DA7C76C09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E61F402-3445-458A-9A2B-D28FD2883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673C096-95AE-4644-B76C-1DF1B667D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7A91835-418B-4867-87D7-1376A57F3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5B511A1-E0EC-49FE-8068-9DA29CD00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A61BC5F-ADA4-4DBA-9C6B-E17E0B82E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CE6F7D2-ACED-47D2-BEFD-FB26F7537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1504" y="982132"/>
            <a:ext cx="5334496" cy="132537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b="1" dirty="0" err="1">
                <a:solidFill>
                  <a:srgbClr val="262626"/>
                </a:solidFill>
              </a:rPr>
              <a:t>Stretnutie</a:t>
            </a:r>
            <a:r>
              <a:rPr lang="en-US" b="1" dirty="0">
                <a:solidFill>
                  <a:srgbClr val="262626"/>
                </a:solidFill>
              </a:rPr>
              <a:t> </a:t>
            </a:r>
            <a:r>
              <a:rPr lang="en-US" b="1" dirty="0" err="1">
                <a:solidFill>
                  <a:srgbClr val="262626"/>
                </a:solidFill>
              </a:rPr>
              <a:t>dvoch</a:t>
            </a:r>
            <a:r>
              <a:rPr lang="en-US" b="1" dirty="0">
                <a:solidFill>
                  <a:srgbClr val="262626"/>
                </a:solidFill>
              </a:rPr>
              <a:t> </a:t>
            </a:r>
            <a:r>
              <a:rPr lang="en-US" b="1" dirty="0" err="1">
                <a:solidFill>
                  <a:srgbClr val="262626"/>
                </a:solidFill>
              </a:rPr>
              <a:t>vzkriesených</a:t>
            </a:r>
            <a:endParaRPr lang="en-US" b="1" dirty="0">
              <a:solidFill>
                <a:srgbClr val="262626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BE880E9-2B86-4CDB-B5B7-308745CDD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943429" y="2493774"/>
            <a:ext cx="5152571" cy="33820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</a:rPr>
              <a:t>Lazár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nechápal</a:t>
            </a:r>
            <a:r>
              <a:rPr lang="en-US" sz="3600" b="1" dirty="0">
                <a:solidFill>
                  <a:srgbClr val="0070C0"/>
                </a:solidFill>
              </a:rPr>
              <a:t>, </a:t>
            </a:r>
            <a:r>
              <a:rPr lang="en-US" sz="3600" b="1" dirty="0" err="1">
                <a:solidFill>
                  <a:srgbClr val="0070C0"/>
                </a:solidFill>
              </a:rPr>
              <a:t>čo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sa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udialo</a:t>
            </a:r>
            <a:endParaRPr lang="en-US" sz="3600" b="1" dirty="0">
              <a:solidFill>
                <a:srgbClr val="0070C0"/>
              </a:solidFill>
            </a:endParaRPr>
          </a:p>
          <a:p>
            <a:pPr algn="ctr"/>
            <a:r>
              <a:rPr lang="en-US" sz="3600" b="1" dirty="0" err="1">
                <a:solidFill>
                  <a:schemeClr val="tx1"/>
                </a:solidFill>
              </a:rPr>
              <a:t>dramatická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zápletka</a:t>
            </a:r>
            <a:endParaRPr lang="en-US" sz="3600" b="1" dirty="0">
              <a:solidFill>
                <a:schemeClr val="tx1"/>
              </a:solidFill>
            </a:endParaRPr>
          </a:p>
          <a:p>
            <a:pPr algn="ctr"/>
            <a:r>
              <a:rPr lang="en-US" sz="3600" b="1" dirty="0" err="1">
                <a:solidFill>
                  <a:srgbClr val="FF0000"/>
                </a:solidFill>
              </a:rPr>
              <a:t>Ježišovo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telo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ako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horiaci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ker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6" name="Zástupný objekt pre obsah 5">
            <a:extLst>
              <a:ext uri="{FF2B5EF4-FFF2-40B4-BE49-F238E27FC236}">
                <a16:creationId xmlns:a16="http://schemas.microsoft.com/office/drawing/2014/main" id="{E8AF063B-8F09-4A24-8719-56993D6B1F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021" y="982131"/>
            <a:ext cx="3244759" cy="4893735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732608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72F6A24-139E-4EB5-86D2-431F42EF8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963AE85-BE5D-4975-BACF-DDDCC9C2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E7751F0-16BF-4A9D-B778-5D46B92B4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D755924-121A-47AA-8613-995D4108B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4D2AFDA-19BE-4455-830E-1541E5D7B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FB15EBF-E414-4E00-87E7-700A78A60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59CD656E-1E88-44F3-A667-0B3F6FC0D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b="1" dirty="0" err="1"/>
              <a:t>Vrátiť</a:t>
            </a:r>
            <a:r>
              <a:rPr lang="en-US" sz="4100" b="1" dirty="0"/>
              <a:t> </a:t>
            </a:r>
            <a:r>
              <a:rPr lang="en-US" sz="4100" b="1" dirty="0" err="1"/>
              <a:t>sa</a:t>
            </a:r>
            <a:r>
              <a:rPr lang="en-US" sz="4100" b="1" dirty="0"/>
              <a:t> do </a:t>
            </a:r>
            <a:r>
              <a:rPr lang="en-US" sz="4100" b="1" dirty="0" err="1"/>
              <a:t>Betánie</a:t>
            </a:r>
            <a:endParaRPr lang="en-US" sz="4100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9DA5B05-DD14-4860-AC45-02A8D2EE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jekt pre obsah 5" descr="Obrázok, na ktorom je kreslenie&#10;&#10;Automaticky generovaný popis">
            <a:extLst>
              <a:ext uri="{FF2B5EF4-FFF2-40B4-BE49-F238E27FC236}">
                <a16:creationId xmlns:a16="http://schemas.microsoft.com/office/drawing/2014/main" id="{95228E19-734B-49D1-806F-F1E594FBA8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" r="2" b="24586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6BE37AC-AD36-4C42-9B8C-C5500F4E7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284DD859-56CA-4E8E-B092-6E7DBE86FE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47657" y="2556931"/>
            <a:ext cx="5689329" cy="406399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FF0000"/>
                </a:solidFill>
              </a:rPr>
              <a:t>K </a:t>
            </a:r>
            <a:r>
              <a:rPr lang="en-US" sz="3200" b="1" dirty="0" err="1">
                <a:solidFill>
                  <a:srgbClr val="FF0000"/>
                </a:solidFill>
              </a:rPr>
              <a:t>čomu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volá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Ježišov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hlas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Lazára</a:t>
            </a:r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  <a:p>
            <a:pPr algn="ctr"/>
            <a:r>
              <a:rPr lang="en-US" sz="3200" b="1" dirty="0" err="1">
                <a:solidFill>
                  <a:srgbClr val="0070C0"/>
                </a:solidFill>
              </a:rPr>
              <a:t>nie</a:t>
            </a:r>
            <a:r>
              <a:rPr lang="en-US" sz="3200" b="1" dirty="0">
                <a:solidFill>
                  <a:srgbClr val="0070C0"/>
                </a:solidFill>
              </a:rPr>
              <a:t> k </a:t>
            </a:r>
            <a:r>
              <a:rPr lang="en-US" sz="3200" b="1" dirty="0" err="1">
                <a:solidFill>
                  <a:srgbClr val="0070C0"/>
                </a:solidFill>
              </a:rPr>
              <a:t>úteku</a:t>
            </a:r>
            <a:r>
              <a:rPr lang="en-US" sz="3200" b="1" dirty="0">
                <a:solidFill>
                  <a:srgbClr val="0070C0"/>
                </a:solidFill>
              </a:rPr>
              <a:t> zo </a:t>
            </a:r>
            <a:r>
              <a:rPr lang="en-US" sz="3200" b="1" dirty="0" err="1">
                <a:solidFill>
                  <a:srgbClr val="0070C0"/>
                </a:solidFill>
              </a:rPr>
              <a:t>života</a:t>
            </a:r>
            <a:r>
              <a:rPr lang="en-US" sz="3200" b="1" dirty="0">
                <a:solidFill>
                  <a:srgbClr val="0070C0"/>
                </a:solidFill>
              </a:rPr>
              <a:t>, ale</a:t>
            </a:r>
          </a:p>
          <a:p>
            <a:pPr marL="0" indent="0" algn="ctr">
              <a:buNone/>
            </a:pPr>
            <a:r>
              <a:rPr lang="en-US" sz="3200" b="1" dirty="0" err="1">
                <a:solidFill>
                  <a:srgbClr val="0070C0"/>
                </a:solidFill>
              </a:rPr>
              <a:t>postavením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sa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životu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zoči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voči</a:t>
            </a:r>
            <a:endParaRPr lang="en-US" sz="3200" b="1" dirty="0">
              <a:solidFill>
                <a:srgbClr val="0070C0"/>
              </a:solidFill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k </a:t>
            </a:r>
            <a:r>
              <a:rPr lang="en-US" sz="3200" b="1" dirty="0" err="1">
                <a:solidFill>
                  <a:schemeClr val="tx1"/>
                </a:solidFill>
              </a:rPr>
              <a:t>vystúpeniu</a:t>
            </a:r>
            <a:r>
              <a:rPr lang="en-US" sz="3200" b="1" dirty="0">
                <a:solidFill>
                  <a:schemeClr val="tx1"/>
                </a:solidFill>
              </a:rPr>
              <a:t> z </a:t>
            </a:r>
            <a:r>
              <a:rPr lang="en-US" sz="3200" b="1" dirty="0" err="1">
                <a:solidFill>
                  <a:schemeClr val="tx1"/>
                </a:solidFill>
              </a:rPr>
              <a:t>izolácie</a:t>
            </a:r>
            <a:r>
              <a:rPr lang="en-US" sz="3200" b="1" dirty="0">
                <a:solidFill>
                  <a:schemeClr val="tx1"/>
                </a:solidFill>
              </a:rPr>
              <a:t>, </a:t>
            </a:r>
            <a:endParaRPr lang="sk-SK" sz="32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3200" b="1" dirty="0">
                <a:solidFill>
                  <a:schemeClr val="tx1"/>
                </a:solidFill>
              </a:rPr>
              <a:t>k </a:t>
            </a:r>
            <a:r>
              <a:rPr lang="en-US" sz="3200" b="1" dirty="0" err="1">
                <a:solidFill>
                  <a:schemeClr val="tx1"/>
                </a:solidFill>
              </a:rPr>
              <a:t>životu</a:t>
            </a:r>
            <a:r>
              <a:rPr lang="en-US" sz="3200" b="1" dirty="0">
                <a:solidFill>
                  <a:schemeClr val="tx1"/>
                </a:solidFill>
              </a:rPr>
              <a:t> pre </a:t>
            </a:r>
            <a:r>
              <a:rPr lang="en-US" sz="3200" b="1" dirty="0" err="1">
                <a:solidFill>
                  <a:schemeClr val="tx1"/>
                </a:solidFill>
              </a:rPr>
              <a:t>druhých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24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10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31" name="Straight Connector 16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32" name="Rectangle 18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20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6207461E-39B8-476F-B36B-76BB29EDB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b="1"/>
              <a:t>Vrátiť sa do Betánie</a:t>
            </a:r>
            <a:endParaRPr lang="en-US" sz="4100"/>
          </a:p>
        </p:txBody>
      </p:sp>
      <p:sp>
        <p:nvSpPr>
          <p:cNvPr id="34" name="Rectangle 26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jekt pre obsah 5" descr="Obrázok, na ktorom je text&#10;&#10;Automaticky generovaný popis">
            <a:extLst>
              <a:ext uri="{FF2B5EF4-FFF2-40B4-BE49-F238E27FC236}">
                <a16:creationId xmlns:a16="http://schemas.microsoft.com/office/drawing/2014/main" id="{1D008EA5-47BE-434B-9A2D-125A159287B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9" r="11141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6314FE60-7E88-41D8-849E-02A248F4B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51066" y="2556931"/>
            <a:ext cx="4360646" cy="38061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sz="3000" b="1" dirty="0" err="1">
                <a:solidFill>
                  <a:srgbClr val="00B050"/>
                </a:solidFill>
              </a:rPr>
              <a:t>Nemožno</a:t>
            </a:r>
            <a:r>
              <a:rPr lang="en-US" sz="3000" b="1" dirty="0">
                <a:solidFill>
                  <a:srgbClr val="00B050"/>
                </a:solidFill>
              </a:rPr>
              <a:t> </a:t>
            </a:r>
            <a:r>
              <a:rPr lang="en-US" sz="3000" b="1" dirty="0" err="1">
                <a:solidFill>
                  <a:srgbClr val="00B050"/>
                </a:solidFill>
              </a:rPr>
              <a:t>pochopiť</a:t>
            </a:r>
            <a:r>
              <a:rPr lang="en-US" sz="3000" b="1" dirty="0">
                <a:solidFill>
                  <a:srgbClr val="00B050"/>
                </a:solidFill>
              </a:rPr>
              <a:t> Krista, </a:t>
            </a:r>
            <a:r>
              <a:rPr lang="en-US" sz="3000" b="1" dirty="0" err="1">
                <a:solidFill>
                  <a:srgbClr val="00B050"/>
                </a:solidFill>
              </a:rPr>
              <a:t>ak</a:t>
            </a:r>
            <a:r>
              <a:rPr lang="en-US" sz="3000" b="1" dirty="0">
                <a:solidFill>
                  <a:srgbClr val="00B050"/>
                </a:solidFill>
              </a:rPr>
              <a:t> </a:t>
            </a:r>
            <a:r>
              <a:rPr lang="en-US" sz="3000" b="1" dirty="0" err="1">
                <a:solidFill>
                  <a:srgbClr val="00B050"/>
                </a:solidFill>
              </a:rPr>
              <a:t>nepochopíme</a:t>
            </a:r>
            <a:r>
              <a:rPr lang="en-US" sz="3000" b="1" dirty="0">
                <a:solidFill>
                  <a:srgbClr val="00B050"/>
                </a:solidFill>
              </a:rPr>
              <a:t> </a:t>
            </a:r>
            <a:r>
              <a:rPr lang="en-US" sz="3000" b="1" dirty="0" err="1">
                <a:solidFill>
                  <a:srgbClr val="00B050"/>
                </a:solidFill>
              </a:rPr>
              <a:t>hodnotu</a:t>
            </a:r>
            <a:r>
              <a:rPr lang="en-US" sz="3000" b="1" dirty="0">
                <a:solidFill>
                  <a:srgbClr val="00B050"/>
                </a:solidFill>
              </a:rPr>
              <a:t> </a:t>
            </a:r>
            <a:r>
              <a:rPr lang="en-US" sz="3000" b="1" dirty="0" err="1">
                <a:solidFill>
                  <a:srgbClr val="00B050"/>
                </a:solidFill>
              </a:rPr>
              <a:t>rodinného</a:t>
            </a:r>
            <a:r>
              <a:rPr lang="en-US" sz="3000" b="1" dirty="0">
                <a:solidFill>
                  <a:srgbClr val="00B050"/>
                </a:solidFill>
              </a:rPr>
              <a:t> </a:t>
            </a:r>
            <a:r>
              <a:rPr lang="en-US" sz="3000" b="1" dirty="0" err="1">
                <a:solidFill>
                  <a:srgbClr val="00B050"/>
                </a:solidFill>
              </a:rPr>
              <a:t>života</a:t>
            </a:r>
            <a:r>
              <a:rPr lang="en-US" sz="3000" b="1" dirty="0">
                <a:solidFill>
                  <a:srgbClr val="00B050"/>
                </a:solidFill>
              </a:rPr>
              <a:t>!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3000" b="1" dirty="0" err="1">
                <a:solidFill>
                  <a:srgbClr val="FF0000"/>
                </a:solidFill>
              </a:rPr>
              <a:t>Neexituje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žiadny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krok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ku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Kristovi</a:t>
            </a:r>
            <a:r>
              <a:rPr lang="en-US" sz="3000" b="1" dirty="0">
                <a:solidFill>
                  <a:srgbClr val="FF0000"/>
                </a:solidFill>
              </a:rPr>
              <a:t>, </a:t>
            </a:r>
            <a:r>
              <a:rPr lang="en-US" sz="3000" b="1" dirty="0" err="1">
                <a:solidFill>
                  <a:srgbClr val="FF0000"/>
                </a:solidFill>
              </a:rPr>
              <a:t>ak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sme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neurobili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krok</a:t>
            </a:r>
            <a:r>
              <a:rPr lang="en-US" sz="3000" b="1" dirty="0">
                <a:solidFill>
                  <a:srgbClr val="FF0000"/>
                </a:solidFill>
              </a:rPr>
              <a:t> k </a:t>
            </a:r>
            <a:r>
              <a:rPr lang="en-US" sz="3000" b="1" dirty="0" err="1">
                <a:solidFill>
                  <a:srgbClr val="FF0000"/>
                </a:solidFill>
              </a:rPr>
              <a:t>hlbšiemu</a:t>
            </a:r>
            <a:r>
              <a:rPr lang="en-US" sz="3000" b="1" dirty="0">
                <a:solidFill>
                  <a:srgbClr val="FF0000"/>
                </a:solidFill>
              </a:rPr>
              <a:t> </a:t>
            </a:r>
            <a:r>
              <a:rPr lang="en-US" sz="3000" b="1" dirty="0" err="1">
                <a:solidFill>
                  <a:srgbClr val="FF0000"/>
                </a:solidFill>
              </a:rPr>
              <a:t>stretnutiu</a:t>
            </a:r>
            <a:r>
              <a:rPr lang="en-US" sz="3000" b="1" dirty="0">
                <a:solidFill>
                  <a:srgbClr val="FF0000"/>
                </a:solidFill>
              </a:rPr>
              <a:t> s </a:t>
            </a:r>
            <a:r>
              <a:rPr lang="en-US" sz="3000" b="1" dirty="0" err="1">
                <a:solidFill>
                  <a:srgbClr val="FF0000"/>
                </a:solidFill>
              </a:rPr>
              <a:t>blízkymi</a:t>
            </a:r>
            <a:r>
              <a:rPr lang="en-US" sz="3000" b="1" dirty="0">
                <a:solidFill>
                  <a:srgbClr val="FF0000"/>
                </a:solidFill>
              </a:rPr>
              <a:t>!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677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F6D81C7-B083-478E-82FE-089A8CB72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398EDA2-4889-433D-AC01-5214D7976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099D46A-AF52-46FD-938B-D31189460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933E919-C473-4F0E-9DBC-CC65FC9E92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BBF3BDD-5C99-4FDC-BBCB-E711359D93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06B54F2-CD11-4359-A7D6-DA7C76C09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5E66D3F-14EA-4BCD-819B-EEF581746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49D3EDE-CC3B-4573-A04B-26F32F1B2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00D0D4B-CC81-434D-B595-71AA69192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8047919-8C66-4EF3-9979-FB7112EB6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00195C4-7BCF-469C-A003-AC2F0D2F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EE82425-33CD-4CF1-9623-91BECE687F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6B046C6F-C21F-4C37-B9C8-426E0751B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>
                <a:solidFill>
                  <a:srgbClr val="262626"/>
                </a:solidFill>
              </a:rPr>
              <a:t>Všetko</a:t>
            </a:r>
            <a:r>
              <a:rPr lang="en-US" b="1" dirty="0">
                <a:solidFill>
                  <a:srgbClr val="262626"/>
                </a:solidFill>
              </a:rPr>
              <a:t> </a:t>
            </a:r>
            <a:r>
              <a:rPr lang="en-US" b="1" dirty="0" err="1">
                <a:solidFill>
                  <a:srgbClr val="262626"/>
                </a:solidFill>
              </a:rPr>
              <a:t>tvorím</a:t>
            </a:r>
            <a:r>
              <a:rPr lang="en-US" b="1" dirty="0">
                <a:solidFill>
                  <a:srgbClr val="262626"/>
                </a:solidFill>
              </a:rPr>
              <a:t> </a:t>
            </a:r>
            <a:r>
              <a:rPr lang="en-US" b="1" dirty="0" err="1">
                <a:solidFill>
                  <a:srgbClr val="262626"/>
                </a:solidFill>
              </a:rPr>
              <a:t>nové</a:t>
            </a:r>
            <a:endParaRPr lang="en-US" b="1" dirty="0">
              <a:solidFill>
                <a:srgbClr val="262626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D5289D1-D3B7-4C53-823E-280A79C02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jekt pre obsah 5" descr="Obrázok, na ktorom je trávnik, vonkajšie, ostrôžka poľná, suché&#10;&#10;Automaticky generovaný popis">
            <a:extLst>
              <a:ext uri="{FF2B5EF4-FFF2-40B4-BE49-F238E27FC236}">
                <a16:creationId xmlns:a16="http://schemas.microsoft.com/office/drawing/2014/main" id="{6521EB6C-C3A8-4818-9CAE-42D153520F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683" y="2049681"/>
            <a:ext cx="3876801" cy="2579834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456CE10-0EE3-4503-ACF3-1D53A6FDB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08AB8CB-047A-4603-9355-8F44208C1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07035" y="2556932"/>
            <a:ext cx="5462648" cy="37122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</a:rPr>
              <a:t>Lazár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sk-SK" sz="2800" b="1" dirty="0">
                <a:solidFill>
                  <a:srgbClr val="0070C0"/>
                </a:solidFill>
              </a:rPr>
              <a:t>po návrate </a:t>
            </a:r>
            <a:r>
              <a:rPr lang="en-US" sz="2800" b="1" dirty="0" err="1">
                <a:solidFill>
                  <a:srgbClr val="0070C0"/>
                </a:solidFill>
              </a:rPr>
              <a:t>bol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iný</a:t>
            </a:r>
            <a:r>
              <a:rPr lang="en-US" sz="2800" b="1" dirty="0">
                <a:solidFill>
                  <a:srgbClr val="0070C0"/>
                </a:solidFill>
              </a:rPr>
              <a:t>: </a:t>
            </a:r>
            <a:r>
              <a:rPr lang="en-US" sz="2800" b="1" dirty="0" err="1">
                <a:solidFill>
                  <a:srgbClr val="0070C0"/>
                </a:solidFill>
              </a:rPr>
              <a:t>zmena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vzťahu</a:t>
            </a:r>
            <a:r>
              <a:rPr lang="en-US" sz="2800" b="1" dirty="0">
                <a:solidFill>
                  <a:srgbClr val="0070C0"/>
                </a:solidFill>
              </a:rPr>
              <a:t> k </a:t>
            </a:r>
            <a:r>
              <a:rPr lang="en-US" sz="2800" b="1" dirty="0" err="1">
                <a:solidFill>
                  <a:srgbClr val="0070C0"/>
                </a:solidFill>
              </a:rPr>
              <a:t>sestrám</a:t>
            </a:r>
            <a:endParaRPr lang="en-US" sz="2800" b="1" dirty="0">
              <a:solidFill>
                <a:srgbClr val="0070C0"/>
              </a:solidFill>
            </a:endParaRPr>
          </a:p>
          <a:p>
            <a:pPr algn="ctr"/>
            <a:r>
              <a:rPr lang="sk-SK" sz="2800" b="1" dirty="0">
                <a:solidFill>
                  <a:srgbClr val="FF0000"/>
                </a:solidFill>
              </a:rPr>
              <a:t>z</a:t>
            </a:r>
            <a:r>
              <a:rPr lang="en-US" sz="2800" b="1" dirty="0" err="1">
                <a:solidFill>
                  <a:srgbClr val="FF0000"/>
                </a:solidFill>
              </a:rPr>
              <a:t>mena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ako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príchod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nového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dňa</a:t>
            </a:r>
            <a:r>
              <a:rPr lang="en-US" sz="2800" b="1" dirty="0">
                <a:solidFill>
                  <a:srgbClr val="FF0000"/>
                </a:solidFill>
              </a:rPr>
              <a:t> – </a:t>
            </a:r>
            <a:r>
              <a:rPr lang="en-US" sz="2800" b="1" dirty="0" err="1">
                <a:solidFill>
                  <a:srgbClr val="FF0000"/>
                </a:solidFill>
              </a:rPr>
              <a:t>krajina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sk-SK" sz="2800" b="1" dirty="0">
                <a:solidFill>
                  <a:srgbClr val="FF0000"/>
                </a:solidFill>
              </a:rPr>
              <a:t>sa </a:t>
            </a:r>
            <a:r>
              <a:rPr lang="en-US" sz="2800" b="1" dirty="0" err="1">
                <a:solidFill>
                  <a:srgbClr val="FF0000"/>
                </a:solidFill>
              </a:rPr>
              <a:t>vďaka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svetlu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odkrýva</a:t>
            </a:r>
            <a:endParaRPr lang="en-US" sz="2800" b="1" dirty="0">
              <a:solidFill>
                <a:srgbClr val="FF0000"/>
              </a:solidFill>
            </a:endParaRPr>
          </a:p>
          <a:p>
            <a:pPr algn="ctr"/>
            <a:r>
              <a:rPr lang="en-US" sz="2800" b="1" dirty="0" err="1">
                <a:solidFill>
                  <a:srgbClr val="00B050"/>
                </a:solidFill>
              </a:rPr>
              <a:t>Ježiš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žiada</a:t>
            </a:r>
            <a:r>
              <a:rPr lang="en-US" sz="2800" b="1" dirty="0">
                <a:solidFill>
                  <a:srgbClr val="00B050"/>
                </a:solidFill>
              </a:rPr>
              <a:t> od </a:t>
            </a:r>
            <a:r>
              <a:rPr lang="en-US" sz="2800" b="1" dirty="0" err="1">
                <a:solidFill>
                  <a:srgbClr val="00B050"/>
                </a:solidFill>
              </a:rPr>
              <a:t>Lazára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nový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pohľad</a:t>
            </a:r>
            <a:r>
              <a:rPr lang="en-US" sz="2800" b="1" dirty="0">
                <a:solidFill>
                  <a:srgbClr val="00B050"/>
                </a:solidFill>
              </a:rPr>
              <a:t> – </a:t>
            </a:r>
            <a:r>
              <a:rPr lang="en-US" sz="2800" b="1" dirty="0" err="1">
                <a:solidFill>
                  <a:srgbClr val="00B050"/>
                </a:solidFill>
              </a:rPr>
              <a:t>vidieť</a:t>
            </a:r>
            <a:r>
              <a:rPr lang="en-US" sz="2800" b="1" dirty="0">
                <a:solidFill>
                  <a:srgbClr val="00B050"/>
                </a:solidFill>
              </a:rPr>
              <a:t> v </a:t>
            </a:r>
            <a:r>
              <a:rPr lang="en-US" sz="2800" b="1" dirty="0" err="1">
                <a:solidFill>
                  <a:srgbClr val="00B050"/>
                </a:solidFill>
              </a:rPr>
              <a:t>dočasnom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večné</a:t>
            </a:r>
            <a:endParaRPr lang="en-US" sz="2800" b="1" dirty="0">
              <a:solidFill>
                <a:srgbClr val="00B050"/>
              </a:solidFill>
            </a:endParaRPr>
          </a:p>
          <a:p>
            <a:pPr marL="0" indent="0" algn="ctr"/>
            <a:endParaRPr lang="en-US" b="1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888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FB5D1BB-0703-437B-BD1E-1D07F8A27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886586B-3F0F-4593-B272-AE75AD0F0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20DEB59-BF94-41B5-8F16-8B10442EE0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A3BEF6F-FC03-43B1-8D1B-8DA3A360D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F49BA32-A501-4C79-9A72-92587AB9EE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3F92AF-2403-4558-B1D7-72130A1E4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1F27D9EF-912A-4B3B-8C7A-D50C55CD6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0056" y="982132"/>
            <a:ext cx="4107543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100" b="1" dirty="0" err="1"/>
              <a:t>Návrat</a:t>
            </a:r>
            <a:r>
              <a:rPr lang="en-US" sz="4100" b="1" dirty="0"/>
              <a:t> do </a:t>
            </a:r>
            <a:r>
              <a:rPr lang="en-US" sz="4100" b="1" dirty="0" err="1"/>
              <a:t>Betánie</a:t>
            </a:r>
            <a:endParaRPr lang="en-US" sz="4100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jekt pre obsah 5">
            <a:extLst>
              <a:ext uri="{FF2B5EF4-FFF2-40B4-BE49-F238E27FC236}">
                <a16:creationId xmlns:a16="http://schemas.microsoft.com/office/drawing/2014/main" id="{46622862-A4C7-4CFF-A152-442F1DB5668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1" r="10370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88AE9145-C65D-42E2-9EF3-AE1109B47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66470" y="2556931"/>
            <a:ext cx="3911130" cy="34229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</a:rPr>
              <a:t>nájsť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niť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lásky</a:t>
            </a:r>
            <a:endParaRPr lang="en-US" sz="3200" b="1" dirty="0">
              <a:solidFill>
                <a:srgbClr val="00B050"/>
              </a:solidFill>
            </a:endParaRPr>
          </a:p>
          <a:p>
            <a:pPr algn="ctr"/>
            <a:r>
              <a:rPr lang="sk-SK" sz="3200" b="1" dirty="0"/>
              <a:t>o</a:t>
            </a:r>
            <a:r>
              <a:rPr lang="en-US" sz="3200" b="1" dirty="0" err="1"/>
              <a:t>bjaviť</a:t>
            </a:r>
            <a:r>
              <a:rPr lang="en-US" sz="3200" b="1" dirty="0"/>
              <a:t> </a:t>
            </a:r>
            <a:r>
              <a:rPr lang="en-US" sz="3200" b="1" dirty="0" err="1"/>
              <a:t>hodnotu</a:t>
            </a:r>
            <a:r>
              <a:rPr lang="en-US" sz="3200" b="1" dirty="0"/>
              <a:t> </a:t>
            </a:r>
            <a:r>
              <a:rPr lang="en-US" sz="3200" b="1" dirty="0" err="1"/>
              <a:t>priateľstva</a:t>
            </a:r>
            <a:r>
              <a:rPr lang="en-US" sz="3200" b="1" dirty="0"/>
              <a:t>, </a:t>
            </a:r>
            <a:r>
              <a:rPr lang="en-US" sz="3200" b="1" dirty="0" err="1"/>
              <a:t>odpustenia</a:t>
            </a:r>
            <a:r>
              <a:rPr lang="en-US" sz="3200" b="1" dirty="0"/>
              <a:t>, </a:t>
            </a:r>
            <a:r>
              <a:rPr lang="en-US" sz="3200" b="1" dirty="0" err="1"/>
              <a:t>práce</a:t>
            </a:r>
            <a:r>
              <a:rPr lang="en-US" sz="3200" b="1" dirty="0"/>
              <a:t> a </a:t>
            </a:r>
            <a:r>
              <a:rPr lang="en-US" sz="3200" b="1" dirty="0" err="1"/>
              <a:t>rodiny</a:t>
            </a:r>
            <a:endParaRPr lang="en-US" sz="32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1685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 motív">
  <a:themeElements>
    <a:clrScheme name="Organický motív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ký motív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ký motív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298</TotalTime>
  <Words>149</Words>
  <Application>Microsoft Office PowerPoint</Application>
  <PresentationFormat>Širokouhlá</PresentationFormat>
  <Paragraphs>26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Organický motív</vt:lpstr>
      <vt:lpstr>Betánia – domov Ježišových priateľov</vt:lpstr>
      <vt:lpstr>Rodinná spiritualita</vt:lpstr>
      <vt:lpstr>Stretnutie dvoch vzkriesených</vt:lpstr>
      <vt:lpstr>Vrátiť sa do Betánie</vt:lpstr>
      <vt:lpstr>Vrátiť sa do Betánie</vt:lpstr>
      <vt:lpstr>Všetko tvorím nové</vt:lpstr>
      <vt:lpstr>Návrat do Betánie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Betánia – domov Ježišových priateľov</dc:title>
  <dc:creator>Konto Microsoft</dc:creator>
  <cp:lastModifiedBy>Róbert Slotka</cp:lastModifiedBy>
  <cp:revision>10</cp:revision>
  <dcterms:created xsi:type="dcterms:W3CDTF">2021-10-05T19:32:17Z</dcterms:created>
  <dcterms:modified xsi:type="dcterms:W3CDTF">2021-10-07T13:32:11Z</dcterms:modified>
</cp:coreProperties>
</file>