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04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1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6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495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1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9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4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87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27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6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75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70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C627EC-8F84-4C43-8CB0-0CEB531003B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4F982D-CAC3-460A-85B9-587D13508D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0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Náš priateľ Lazár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Priateľstvo </a:t>
            </a:r>
            <a:r>
              <a:rPr lang="sk-SK" sz="4000" b="1"/>
              <a:t>s Ježišom, </a:t>
            </a:r>
            <a:r>
              <a:rPr lang="sk-SK" sz="4000" b="1" dirty="0"/>
              <a:t>ktoré buduje rodinu</a:t>
            </a:r>
          </a:p>
        </p:txBody>
      </p:sp>
    </p:spTree>
    <p:extLst>
      <p:ext uri="{BB962C8B-B14F-4D97-AF65-F5344CB8AC3E}">
        <p14:creationId xmlns:p14="http://schemas.microsoft.com/office/powerpoint/2010/main" val="21195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/>
              <a:t>Priateľstvo</a:t>
            </a:r>
            <a:r>
              <a:rPr lang="en-US" b="1" dirty="0"/>
              <a:t> s </a:t>
            </a:r>
            <a:r>
              <a:rPr lang="en-US" b="1" dirty="0" err="1"/>
              <a:t>Ježišom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, primát, cicavec&#10;&#10;Automaticky generovaný popis">
            <a:extLst>
              <a:ext uri="{FF2B5EF4-FFF2-40B4-BE49-F238E27FC236}">
                <a16:creationId xmlns:a16="http://schemas.microsoft.com/office/drawing/2014/main" id="{3DD26CC6-98A3-41BA-AA58-ABC2CF3426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1" r="2" b="1699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25388" y="2442293"/>
            <a:ext cx="5786324" cy="36537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700" b="1" dirty="0" err="1">
                <a:solidFill>
                  <a:srgbClr val="FF0000"/>
                </a:solidFill>
              </a:rPr>
              <a:t>Lazár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objavil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hĺbku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priateľstva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endParaRPr lang="sk-SK" sz="2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s </a:t>
            </a:r>
            <a:r>
              <a:rPr lang="en-US" sz="2700" b="1" dirty="0" err="1">
                <a:solidFill>
                  <a:srgbClr val="FF0000"/>
                </a:solidFill>
              </a:rPr>
              <a:t>Ježišom</a:t>
            </a:r>
            <a:endParaRPr lang="en-US" sz="2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00B050"/>
                </a:solidFill>
              </a:rPr>
              <a:t>„</a:t>
            </a:r>
            <a:r>
              <a:rPr lang="en-US" sz="2700" b="1" dirty="0" err="1">
                <a:solidFill>
                  <a:srgbClr val="00B050"/>
                </a:solidFill>
              </a:rPr>
              <a:t>Nikto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nikdy</a:t>
            </a:r>
            <a:r>
              <a:rPr lang="en-US" sz="2700" b="1" dirty="0">
                <a:solidFill>
                  <a:srgbClr val="00B050"/>
                </a:solidFill>
              </a:rPr>
              <a:t> v </a:t>
            </a:r>
            <a:r>
              <a:rPr lang="en-US" sz="2700" b="1" dirty="0" err="1">
                <a:solidFill>
                  <a:srgbClr val="00B050"/>
                </a:solidFill>
              </a:rPr>
              <a:t>histórii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nebol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taký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milovaný</a:t>
            </a:r>
            <a:r>
              <a:rPr lang="en-US" sz="2700" b="1" dirty="0">
                <a:solidFill>
                  <a:srgbClr val="00B050"/>
                </a:solidFill>
              </a:rPr>
              <a:t> a </a:t>
            </a:r>
            <a:r>
              <a:rPr lang="en-US" sz="2700" b="1" dirty="0" err="1">
                <a:solidFill>
                  <a:srgbClr val="00B050"/>
                </a:solidFill>
              </a:rPr>
              <a:t>priateľ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ako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Ježiš</a:t>
            </a:r>
            <a:r>
              <a:rPr lang="en-US" sz="2700" b="1" dirty="0">
                <a:solidFill>
                  <a:srgbClr val="00B050"/>
                </a:solidFill>
              </a:rPr>
              <a:t>. </a:t>
            </a:r>
            <a:r>
              <a:rPr lang="en-US" sz="2700" b="1" dirty="0" err="1">
                <a:solidFill>
                  <a:srgbClr val="00B050"/>
                </a:solidFill>
              </a:rPr>
              <a:t>Vďaka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sile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jeho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priateľstva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dali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svoj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život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zástupy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mučeníkov</a:t>
            </a:r>
            <a:r>
              <a:rPr lang="en-US" sz="2700" b="1" dirty="0">
                <a:solidFill>
                  <a:srgbClr val="00B050"/>
                </a:solidFill>
              </a:rPr>
              <a:t> a </a:t>
            </a:r>
            <a:r>
              <a:rPr lang="en-US" sz="2700" b="1" dirty="0" err="1">
                <a:solidFill>
                  <a:srgbClr val="00B050"/>
                </a:solidFill>
              </a:rPr>
              <a:t>nanovo</a:t>
            </a:r>
            <a:r>
              <a:rPr lang="en-US" sz="2700" b="1" dirty="0">
                <a:solidFill>
                  <a:srgbClr val="00B050"/>
                </a:solidFill>
              </a:rPr>
              <a:t> ho </a:t>
            </a:r>
            <a:r>
              <a:rPr lang="en-US" sz="2700" b="1" dirty="0" err="1">
                <a:solidFill>
                  <a:srgbClr val="00B050"/>
                </a:solidFill>
              </a:rPr>
              <a:t>získali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milióny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hriešnikov</a:t>
            </a:r>
            <a:r>
              <a:rPr lang="sk-SK" sz="2700" b="1" dirty="0">
                <a:solidFill>
                  <a:srgbClr val="00B050"/>
                </a:solidFill>
              </a:rPr>
              <a:t>.</a:t>
            </a:r>
            <a:r>
              <a:rPr lang="en-US" sz="2700" b="1" dirty="0">
                <a:solidFill>
                  <a:srgbClr val="00B050"/>
                </a:solidFill>
              </a:rPr>
              <a:t>“ </a:t>
            </a:r>
            <a:endParaRPr lang="sk-SK" sz="27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700" b="1" dirty="0"/>
              <a:t>Luis z </a:t>
            </a:r>
            <a:r>
              <a:rPr lang="en-US" sz="2700" b="1" dirty="0" err="1"/>
              <a:t>Leonu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30350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>
                <a:solidFill>
                  <a:srgbClr val="262626"/>
                </a:solidFill>
              </a:rPr>
              <a:t>Aké je priateľstvo s Ježišom?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, textílie&#10;&#10;Automaticky generovaný popis">
            <a:extLst>
              <a:ext uri="{FF2B5EF4-FFF2-40B4-BE49-F238E27FC236}">
                <a16:creationId xmlns:a16="http://schemas.microsoft.com/office/drawing/2014/main" id="{FC2A5DB5-CD18-47D5-BD34-47A7AB3C68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62" y="1410208"/>
            <a:ext cx="2567842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40791" y="2556932"/>
            <a:ext cx="5278752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900" b="1" dirty="0" err="1">
                <a:solidFill>
                  <a:srgbClr val="FF0000"/>
                </a:solidFill>
              </a:rPr>
              <a:t>Apoštol</a:t>
            </a:r>
            <a:r>
              <a:rPr lang="en-US" sz="2900" b="1" dirty="0">
                <a:solidFill>
                  <a:srgbClr val="FF0000"/>
                </a:solidFill>
              </a:rPr>
              <a:t> Peter (Mt 14, 22 -33)</a:t>
            </a:r>
          </a:p>
          <a:p>
            <a:pPr marL="0" indent="0" algn="ctr">
              <a:buNone/>
            </a:pPr>
            <a:r>
              <a:rPr lang="en-US" sz="2900" b="1" dirty="0" err="1">
                <a:solidFill>
                  <a:srgbClr val="262626"/>
                </a:solidFill>
              </a:rPr>
              <a:t>Ježišovo</a:t>
            </a:r>
            <a:r>
              <a:rPr lang="en-US" sz="2900" b="1" dirty="0">
                <a:solidFill>
                  <a:srgbClr val="262626"/>
                </a:solidFill>
              </a:rPr>
              <a:t> </a:t>
            </a:r>
            <a:r>
              <a:rPr lang="en-US" sz="2900" b="1" dirty="0" err="1">
                <a:solidFill>
                  <a:srgbClr val="262626"/>
                </a:solidFill>
              </a:rPr>
              <a:t>slovo</a:t>
            </a:r>
            <a:r>
              <a:rPr lang="en-US" sz="2900" b="1" dirty="0">
                <a:solidFill>
                  <a:srgbClr val="262626"/>
                </a:solidFill>
              </a:rPr>
              <a:t> </a:t>
            </a:r>
            <a:r>
              <a:rPr lang="en-US" sz="2900" b="1" dirty="0" err="1">
                <a:solidFill>
                  <a:srgbClr val="262626"/>
                </a:solidFill>
              </a:rPr>
              <a:t>dáva</a:t>
            </a:r>
            <a:r>
              <a:rPr lang="en-US" sz="2900" b="1" dirty="0">
                <a:solidFill>
                  <a:srgbClr val="262626"/>
                </a:solidFill>
              </a:rPr>
              <a:t> </a:t>
            </a:r>
            <a:r>
              <a:rPr lang="en-US" sz="2900" b="1" dirty="0" err="1">
                <a:solidFill>
                  <a:srgbClr val="262626"/>
                </a:solidFill>
              </a:rPr>
              <a:t>život</a:t>
            </a:r>
            <a:r>
              <a:rPr lang="en-US" sz="2900" b="1" dirty="0">
                <a:solidFill>
                  <a:srgbClr val="262626"/>
                </a:solidFill>
              </a:rPr>
              <a:t>, </a:t>
            </a:r>
            <a:r>
              <a:rPr lang="en-US" sz="2900" b="1" dirty="0" err="1">
                <a:solidFill>
                  <a:srgbClr val="262626"/>
                </a:solidFill>
              </a:rPr>
              <a:t>ukazuje</a:t>
            </a:r>
            <a:r>
              <a:rPr lang="en-US" sz="2900" b="1" dirty="0">
                <a:solidFill>
                  <a:srgbClr val="262626"/>
                </a:solidFill>
              </a:rPr>
              <a:t> </a:t>
            </a:r>
            <a:r>
              <a:rPr lang="en-US" sz="2900" b="1" dirty="0" err="1">
                <a:solidFill>
                  <a:srgbClr val="262626"/>
                </a:solidFill>
              </a:rPr>
              <a:t>cestu</a:t>
            </a:r>
            <a:r>
              <a:rPr lang="en-US" sz="2900" b="1" dirty="0">
                <a:solidFill>
                  <a:srgbClr val="262626"/>
                </a:solidFill>
              </a:rPr>
              <a:t> (</a:t>
            </a:r>
            <a:r>
              <a:rPr lang="en-US" sz="2900" b="1" dirty="0" err="1">
                <a:solidFill>
                  <a:srgbClr val="262626"/>
                </a:solidFill>
              </a:rPr>
              <a:t>misia</a:t>
            </a:r>
            <a:r>
              <a:rPr lang="en-US" sz="2900" b="1" dirty="0">
                <a:solidFill>
                  <a:srgbClr val="262626"/>
                </a:solidFill>
              </a:rPr>
              <a:t> a </a:t>
            </a:r>
            <a:r>
              <a:rPr lang="en-US" sz="2900" b="1" dirty="0" err="1">
                <a:solidFill>
                  <a:srgbClr val="262626"/>
                </a:solidFill>
              </a:rPr>
              <a:t>cieľ</a:t>
            </a:r>
            <a:r>
              <a:rPr lang="en-US" sz="2900" b="1" dirty="0">
                <a:solidFill>
                  <a:srgbClr val="262626"/>
                </a:solidFill>
              </a:rPr>
              <a:t>)</a:t>
            </a:r>
            <a:endParaRPr lang="sk-SK" sz="2900" b="1" dirty="0">
              <a:solidFill>
                <a:srgbClr val="262626"/>
              </a:solidFill>
            </a:endParaRPr>
          </a:p>
          <a:p>
            <a:pPr marL="0" indent="0" algn="ctr">
              <a:buNone/>
            </a:pPr>
            <a:r>
              <a:rPr lang="sk-SK" sz="2900" b="1" dirty="0">
                <a:solidFill>
                  <a:srgbClr val="00B050"/>
                </a:solidFill>
              </a:rPr>
              <a:t>P</a:t>
            </a:r>
            <a:r>
              <a:rPr lang="en-US" sz="2900" b="1" dirty="0" err="1">
                <a:solidFill>
                  <a:srgbClr val="00B050"/>
                </a:solidFill>
              </a:rPr>
              <a:t>riateľstvo</a:t>
            </a:r>
            <a:r>
              <a:rPr lang="en-US" sz="2900" b="1" dirty="0">
                <a:solidFill>
                  <a:srgbClr val="00B050"/>
                </a:solidFill>
              </a:rPr>
              <a:t> s </a:t>
            </a:r>
            <a:r>
              <a:rPr lang="en-US" sz="2900" b="1" dirty="0" err="1">
                <a:solidFill>
                  <a:srgbClr val="00B050"/>
                </a:solidFill>
              </a:rPr>
              <a:t>Ježišom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spočíva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na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dôvere</a:t>
            </a:r>
            <a:r>
              <a:rPr lang="en-US" sz="2900" b="1" dirty="0">
                <a:solidFill>
                  <a:srgbClr val="00B050"/>
                </a:solidFill>
              </a:rPr>
              <a:t> v </a:t>
            </a:r>
            <a:r>
              <a:rPr lang="en-US" sz="2900" b="1" dirty="0" err="1">
                <a:solidFill>
                  <a:srgbClr val="00B050"/>
                </a:solidFill>
              </a:rPr>
              <a:t>nás</a:t>
            </a:r>
            <a:r>
              <a:rPr lang="en-US" sz="2900" b="1" dirty="0">
                <a:solidFill>
                  <a:srgbClr val="00B050"/>
                </a:solidFill>
              </a:rPr>
              <a:t>, </a:t>
            </a:r>
            <a:r>
              <a:rPr lang="en-US" sz="2900" b="1" dirty="0" err="1">
                <a:solidFill>
                  <a:srgbClr val="00B050"/>
                </a:solidFill>
              </a:rPr>
              <a:t>otvára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nám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nový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chodník</a:t>
            </a:r>
            <a:endParaRPr lang="en-US" sz="2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Aké je priateľstvo s Ježišom?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obloha, zem, vonkajšie, osoba&#10;&#10;Automaticky generovaný popis">
            <a:extLst>
              <a:ext uri="{FF2B5EF4-FFF2-40B4-BE49-F238E27FC236}">
                <a16:creationId xmlns:a16="http://schemas.microsoft.com/office/drawing/2014/main" id="{ECB83E1F-0E0E-4E38-82B2-252F71A0E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r="15801" b="-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91201" y="2556931"/>
            <a:ext cx="5620512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600" b="1" dirty="0" err="1">
                <a:solidFill>
                  <a:srgbClr val="FF0000"/>
                </a:solidFill>
              </a:rPr>
              <a:t>Bohatý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mládenec</a:t>
            </a:r>
            <a:r>
              <a:rPr lang="en-US" sz="2600" b="1" dirty="0">
                <a:solidFill>
                  <a:srgbClr val="FF0000"/>
                </a:solidFill>
              </a:rPr>
              <a:t> (Mk 10, 17 – 22)</a:t>
            </a: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</a:rPr>
              <a:t>Nespokojné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srdce</a:t>
            </a:r>
            <a:r>
              <a:rPr lang="en-US" sz="2600" b="1" dirty="0">
                <a:solidFill>
                  <a:srgbClr val="0070C0"/>
                </a:solidFill>
              </a:rPr>
              <a:t>, </a:t>
            </a:r>
            <a:r>
              <a:rPr lang="en-US" sz="2600" b="1" dirty="0" err="1">
                <a:solidFill>
                  <a:srgbClr val="0070C0"/>
                </a:solidFill>
              </a:rPr>
              <a:t>dôvera</a:t>
            </a:r>
            <a:r>
              <a:rPr lang="en-US" sz="2600" b="1" dirty="0">
                <a:solidFill>
                  <a:srgbClr val="0070C0"/>
                </a:solidFill>
              </a:rPr>
              <a:t> k </a:t>
            </a:r>
            <a:r>
              <a:rPr lang="en-US" sz="2600" b="1" dirty="0" err="1">
                <a:solidFill>
                  <a:srgbClr val="0070C0"/>
                </a:solidFill>
              </a:rPr>
              <a:t>Ježišovi</a:t>
            </a:r>
            <a:endParaRPr lang="en-US" sz="2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600" b="1" dirty="0" err="1"/>
              <a:t>Nestačí</a:t>
            </a:r>
            <a:r>
              <a:rPr lang="en-US" sz="2600" b="1" dirty="0"/>
              <a:t> </a:t>
            </a:r>
            <a:r>
              <a:rPr lang="en-US" sz="2600" b="1" dirty="0" err="1"/>
              <a:t>obdiv</a:t>
            </a:r>
            <a:r>
              <a:rPr lang="en-US" sz="2600" b="1" dirty="0"/>
              <a:t> z </a:t>
            </a:r>
            <a:r>
              <a:rPr lang="en-US" sz="2600" b="1" dirty="0" err="1"/>
              <a:t>Ježiša</a:t>
            </a:r>
            <a:r>
              <a:rPr lang="en-US" sz="2600" b="1" dirty="0"/>
              <a:t>, </a:t>
            </a:r>
            <a:r>
              <a:rPr lang="en-US" sz="2600" b="1" dirty="0" err="1"/>
              <a:t>potreba</a:t>
            </a:r>
            <a:r>
              <a:rPr lang="en-US" sz="2600" b="1" dirty="0"/>
              <a:t> </a:t>
            </a:r>
            <a:r>
              <a:rPr lang="en-US" sz="2600" b="1" dirty="0" err="1"/>
              <a:t>rozhodnúť</a:t>
            </a:r>
            <a:r>
              <a:rPr lang="en-US" sz="2600" b="1" dirty="0"/>
              <a:t> </a:t>
            </a:r>
            <a:r>
              <a:rPr lang="en-US" sz="2600" b="1" dirty="0" err="1"/>
              <a:t>sa</a:t>
            </a:r>
            <a:r>
              <a:rPr lang="en-US" sz="2600" b="1" dirty="0"/>
              <a:t> pre </a:t>
            </a:r>
            <a:r>
              <a:rPr lang="en-US" sz="2600" b="1" dirty="0" err="1"/>
              <a:t>Neho</a:t>
            </a:r>
            <a:endParaRPr lang="en-US" sz="2600" b="1" dirty="0"/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B050"/>
                </a:solidFill>
              </a:rPr>
              <a:t>Nebezpečenstvo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redukovania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priateľstva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iba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na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cit</a:t>
            </a:r>
            <a:r>
              <a:rPr lang="en-US" sz="2600" b="1" dirty="0">
                <a:solidFill>
                  <a:srgbClr val="00B050"/>
                </a:solidFill>
              </a:rPr>
              <a:t> (</a:t>
            </a:r>
            <a:r>
              <a:rPr lang="en-US" sz="2600" b="1" dirty="0" err="1">
                <a:solidFill>
                  <a:srgbClr val="00B050"/>
                </a:solidFill>
              </a:rPr>
              <a:t>problém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Narcis</a:t>
            </a:r>
            <a:r>
              <a:rPr lang="sk-SK" sz="2600" b="1" dirty="0">
                <a:solidFill>
                  <a:srgbClr val="00B050"/>
                </a:solidFill>
              </a:rPr>
              <a:t>a</a:t>
            </a:r>
            <a:r>
              <a:rPr lang="en-US" sz="2600" b="1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582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9472" y="982132"/>
            <a:ext cx="397812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 err="1"/>
              <a:t>Aké</a:t>
            </a:r>
            <a:r>
              <a:rPr lang="en-US" sz="3400" b="1" dirty="0"/>
              <a:t> je </a:t>
            </a:r>
            <a:r>
              <a:rPr lang="en-US" sz="3400" b="1" dirty="0" err="1"/>
              <a:t>priateľstvo</a:t>
            </a:r>
            <a:r>
              <a:rPr lang="en-US" sz="3400" b="1" dirty="0"/>
              <a:t> </a:t>
            </a:r>
            <a:br>
              <a:rPr lang="sk-SK" sz="3400" b="1" dirty="0"/>
            </a:br>
            <a:r>
              <a:rPr lang="en-US" sz="3400" b="1" dirty="0"/>
              <a:t>s </a:t>
            </a:r>
            <a:r>
              <a:rPr lang="en-US" sz="3400" b="1" dirty="0" err="1"/>
              <a:t>Ježišom</a:t>
            </a:r>
            <a:r>
              <a:rPr lang="en-US" sz="3400" b="1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, ornát, textílie&#10;&#10;Automaticky generovaný popis">
            <a:extLst>
              <a:ext uri="{FF2B5EF4-FFF2-40B4-BE49-F238E27FC236}">
                <a16:creationId xmlns:a16="http://schemas.microsoft.com/office/drawing/2014/main" id="{14C6D842-D52C-486A-9FCE-878448C20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8456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170058" y="2556931"/>
            <a:ext cx="4266802" cy="34810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900" b="1" dirty="0" err="1">
                <a:solidFill>
                  <a:srgbClr val="FF0000"/>
                </a:solidFill>
              </a:rPr>
              <a:t>Apoštol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Ján</a:t>
            </a:r>
            <a:r>
              <a:rPr lang="en-US" sz="2900" b="1" dirty="0">
                <a:solidFill>
                  <a:srgbClr val="FF0000"/>
                </a:solidFill>
              </a:rPr>
              <a:t> (Jn 1, 35 – 39)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00B050"/>
                </a:solidFill>
              </a:rPr>
              <a:t>„</a:t>
            </a:r>
            <a:r>
              <a:rPr lang="en-US" sz="2900" b="1" dirty="0" err="1">
                <a:solidFill>
                  <a:srgbClr val="00B050"/>
                </a:solidFill>
              </a:rPr>
              <a:t>Koho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hľadáte</a:t>
            </a:r>
            <a:r>
              <a:rPr lang="en-US" sz="2900" b="1" dirty="0">
                <a:solidFill>
                  <a:srgbClr val="00B050"/>
                </a:solidFill>
              </a:rPr>
              <a:t>?“</a:t>
            </a:r>
          </a:p>
          <a:p>
            <a:pPr marL="0" indent="0" algn="ctr">
              <a:buNone/>
            </a:pPr>
            <a:r>
              <a:rPr lang="en-US" sz="2900" b="1" dirty="0"/>
              <a:t>„</a:t>
            </a:r>
            <a:r>
              <a:rPr lang="en-US" sz="2900" b="1" dirty="0" err="1"/>
              <a:t>Poďte</a:t>
            </a:r>
            <a:r>
              <a:rPr lang="en-US" sz="2900" b="1" dirty="0"/>
              <a:t> a </a:t>
            </a:r>
            <a:r>
              <a:rPr lang="en-US" sz="2900" b="1" dirty="0" err="1"/>
              <a:t>uvidíte</a:t>
            </a:r>
            <a:r>
              <a:rPr lang="en-US" sz="2900" b="1" dirty="0"/>
              <a:t>.“</a:t>
            </a:r>
          </a:p>
          <a:p>
            <a:pPr marL="0" indent="0" algn="ctr">
              <a:buNone/>
            </a:pPr>
            <a:r>
              <a:rPr lang="en-US" sz="2900" b="1" dirty="0" err="1">
                <a:solidFill>
                  <a:srgbClr val="0070C0"/>
                </a:solidFill>
              </a:rPr>
              <a:t>Priateľstvo</a:t>
            </a:r>
            <a:r>
              <a:rPr lang="en-US" sz="2900" b="1" dirty="0">
                <a:solidFill>
                  <a:srgbClr val="0070C0"/>
                </a:solidFill>
              </a:rPr>
              <a:t> s </a:t>
            </a:r>
            <a:r>
              <a:rPr lang="en-US" sz="2900" b="1" dirty="0" err="1">
                <a:solidFill>
                  <a:srgbClr val="0070C0"/>
                </a:solidFill>
              </a:rPr>
              <a:t>Ježišom</a:t>
            </a:r>
            <a:r>
              <a:rPr lang="en-US" sz="2900" b="1" dirty="0">
                <a:solidFill>
                  <a:srgbClr val="0070C0"/>
                </a:solidFill>
              </a:rPr>
              <a:t> – </a:t>
            </a:r>
            <a:r>
              <a:rPr lang="en-US" sz="2900" b="1" dirty="0" err="1">
                <a:solidFill>
                  <a:srgbClr val="0070C0"/>
                </a:solidFill>
              </a:rPr>
              <a:t>pozvanie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b="1" dirty="0" err="1">
                <a:solidFill>
                  <a:srgbClr val="0070C0"/>
                </a:solidFill>
              </a:rPr>
              <a:t>vstúpiť</a:t>
            </a:r>
            <a:r>
              <a:rPr lang="en-US" sz="2900" b="1" dirty="0">
                <a:solidFill>
                  <a:srgbClr val="0070C0"/>
                </a:solidFill>
              </a:rPr>
              <a:t> do </a:t>
            </a:r>
            <a:r>
              <a:rPr lang="en-US" sz="2900" b="1" dirty="0" err="1">
                <a:solidFill>
                  <a:srgbClr val="0070C0"/>
                </a:solidFill>
              </a:rPr>
              <a:t>Jeho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b="1" dirty="0" err="1">
                <a:solidFill>
                  <a:srgbClr val="0070C0"/>
                </a:solidFill>
              </a:rPr>
              <a:t>srdca</a:t>
            </a:r>
            <a:r>
              <a:rPr lang="en-US" sz="2900" b="1" dirty="0">
                <a:solidFill>
                  <a:srgbClr val="0070C0"/>
                </a:solidFill>
              </a:rPr>
              <a:t> – </a:t>
            </a:r>
            <a:r>
              <a:rPr lang="en-US" sz="2900" b="1" dirty="0" err="1">
                <a:solidFill>
                  <a:srgbClr val="0070C0"/>
                </a:solidFill>
              </a:rPr>
              <a:t>prvotná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b="1" dirty="0" err="1">
                <a:solidFill>
                  <a:srgbClr val="0070C0"/>
                </a:solidFill>
              </a:rPr>
              <a:t>láska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b="1" dirty="0" err="1">
                <a:solidFill>
                  <a:srgbClr val="0070C0"/>
                </a:solidFill>
              </a:rPr>
              <a:t>Otca</a:t>
            </a:r>
            <a:endParaRPr lang="en-US" sz="2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0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5370" y="982132"/>
            <a:ext cx="405634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 err="1"/>
              <a:t>Aké</a:t>
            </a:r>
            <a:r>
              <a:rPr lang="en-US" sz="3100" b="1" dirty="0"/>
              <a:t> je </a:t>
            </a:r>
            <a:r>
              <a:rPr lang="en-US" sz="3100" b="1" dirty="0" err="1"/>
              <a:t>priateľstvo</a:t>
            </a:r>
            <a:r>
              <a:rPr lang="en-US" sz="3100" b="1" dirty="0"/>
              <a:t> </a:t>
            </a:r>
            <a:br>
              <a:rPr lang="sk-SK" sz="3100" b="1" dirty="0"/>
            </a:br>
            <a:r>
              <a:rPr lang="en-US" sz="3100" b="1" dirty="0"/>
              <a:t>s </a:t>
            </a:r>
            <a:r>
              <a:rPr lang="en-US" sz="3100" b="1" dirty="0" err="1"/>
              <a:t>Ježišom</a:t>
            </a:r>
            <a:r>
              <a:rPr lang="en-US" sz="3100" b="1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, noviny&#10;&#10;Automaticky generovaný popis">
            <a:extLst>
              <a:ext uri="{FF2B5EF4-FFF2-40B4-BE49-F238E27FC236}">
                <a16:creationId xmlns:a16="http://schemas.microsoft.com/office/drawing/2014/main" id="{494A2D71-6C65-4ED0-A8A2-05F3EB8BB9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r="2560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228115" y="2515281"/>
            <a:ext cx="4183598" cy="3949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600" b="1" dirty="0" err="1">
                <a:solidFill>
                  <a:srgbClr val="FF0000"/>
                </a:solidFill>
              </a:rPr>
              <a:t>Gréci</a:t>
            </a:r>
            <a:r>
              <a:rPr lang="en-US" sz="2600" b="1" dirty="0">
                <a:solidFill>
                  <a:srgbClr val="FF0000"/>
                </a:solidFill>
              </a:rPr>
              <a:t> (Jn 12, 20 – 26)</a:t>
            </a:r>
          </a:p>
          <a:p>
            <a:pPr marL="0" indent="0" algn="ctr">
              <a:buNone/>
            </a:pPr>
            <a:r>
              <a:rPr lang="en-US" sz="2600" b="1" dirty="0" err="1"/>
              <a:t>Priateľstvo</a:t>
            </a:r>
            <a:r>
              <a:rPr lang="en-US" sz="2600" b="1" dirty="0"/>
              <a:t> (Aristoteles) – </a:t>
            </a:r>
            <a:r>
              <a:rPr lang="en-US" sz="2600" b="1" dirty="0" err="1"/>
              <a:t>mení</a:t>
            </a:r>
            <a:r>
              <a:rPr lang="en-US" sz="2600" b="1" dirty="0"/>
              <a:t> </a:t>
            </a:r>
            <a:r>
              <a:rPr lang="en-US" sz="2600" b="1" dirty="0" err="1"/>
              <a:t>priateľov</a:t>
            </a:r>
            <a:r>
              <a:rPr lang="en-US" sz="2600" b="1" dirty="0"/>
              <a:t> (</a:t>
            </a:r>
            <a:r>
              <a:rPr lang="en-US" sz="2600" b="1" dirty="0" err="1"/>
              <a:t>sú</a:t>
            </a:r>
            <a:r>
              <a:rPr lang="en-US" sz="2600" b="1" dirty="0"/>
              <a:t> </a:t>
            </a:r>
            <a:r>
              <a:rPr lang="en-US" sz="2600" b="1" dirty="0" err="1"/>
              <a:t>akoby</a:t>
            </a:r>
            <a:r>
              <a:rPr lang="en-US" sz="2600" b="1" dirty="0"/>
              <a:t> </a:t>
            </a:r>
            <a:r>
              <a:rPr lang="en-US" sz="2600" b="1" dirty="0" err="1"/>
              <a:t>rovnakí</a:t>
            </a:r>
            <a:r>
              <a:rPr lang="en-US" sz="2600" b="1" dirty="0"/>
              <a:t>), </a:t>
            </a:r>
            <a:r>
              <a:rPr lang="en-US" sz="2600" b="1" dirty="0" err="1"/>
              <a:t>priatelia</a:t>
            </a:r>
            <a:r>
              <a:rPr lang="en-US" sz="2600" b="1" dirty="0"/>
              <a:t> </a:t>
            </a:r>
            <a:r>
              <a:rPr lang="en-US" sz="2600" b="1" dirty="0" err="1"/>
              <a:t>sú</a:t>
            </a:r>
            <a:r>
              <a:rPr lang="en-US" sz="2600" b="1" dirty="0"/>
              <a:t> </a:t>
            </a:r>
            <a:r>
              <a:rPr lang="en-US" sz="2600" b="1" dirty="0" err="1"/>
              <a:t>spojení</a:t>
            </a:r>
            <a:r>
              <a:rPr lang="en-US" sz="2600" b="1" dirty="0"/>
              <a:t> </a:t>
            </a:r>
            <a:r>
              <a:rPr lang="en-US" sz="2600" b="1" dirty="0" err="1"/>
              <a:t>spoločným</a:t>
            </a:r>
            <a:r>
              <a:rPr lang="en-US" sz="2600" b="1" dirty="0"/>
              <a:t> </a:t>
            </a:r>
            <a:r>
              <a:rPr lang="en-US" sz="2600" b="1" dirty="0" err="1"/>
              <a:t>dobrom</a:t>
            </a:r>
            <a:r>
              <a:rPr lang="en-US" sz="2600" b="1" dirty="0"/>
              <a:t>.</a:t>
            </a: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</a:rPr>
              <a:t>Priateľstvo</a:t>
            </a:r>
            <a:r>
              <a:rPr lang="en-US" sz="2600" b="1" dirty="0">
                <a:solidFill>
                  <a:srgbClr val="0070C0"/>
                </a:solidFill>
              </a:rPr>
              <a:t> s </a:t>
            </a:r>
            <a:r>
              <a:rPr lang="en-US" sz="2600" b="1" dirty="0" err="1">
                <a:solidFill>
                  <a:srgbClr val="0070C0"/>
                </a:solidFill>
              </a:rPr>
              <a:t>Ježišom</a:t>
            </a:r>
            <a:r>
              <a:rPr lang="en-US" sz="2600" b="1" dirty="0">
                <a:solidFill>
                  <a:srgbClr val="0070C0"/>
                </a:solidFill>
              </a:rPr>
              <a:t> – </a:t>
            </a:r>
            <a:r>
              <a:rPr lang="en-US" sz="2600" b="1" dirty="0" err="1">
                <a:solidFill>
                  <a:srgbClr val="0070C0"/>
                </a:solidFill>
              </a:rPr>
              <a:t>dáva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Ducha</a:t>
            </a:r>
            <a:r>
              <a:rPr lang="en-US" sz="2600" b="1" dirty="0">
                <a:solidFill>
                  <a:srgbClr val="0070C0"/>
                </a:solidFill>
              </a:rPr>
              <a:t> – </a:t>
            </a:r>
            <a:r>
              <a:rPr lang="en-US" sz="2600" b="1" dirty="0" err="1">
                <a:solidFill>
                  <a:srgbClr val="0070C0"/>
                </a:solidFill>
              </a:rPr>
              <a:t>umožňuje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vzťah</a:t>
            </a:r>
            <a:r>
              <a:rPr lang="en-US" sz="2600" b="1" dirty="0">
                <a:solidFill>
                  <a:srgbClr val="0070C0"/>
                </a:solidFill>
              </a:rPr>
              <a:t> s </a:t>
            </a:r>
            <a:r>
              <a:rPr lang="en-US" sz="2600" b="1" dirty="0" err="1">
                <a:solidFill>
                  <a:srgbClr val="0070C0"/>
                </a:solidFill>
              </a:rPr>
              <a:t>Ním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2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Aké je priateľstvo s Ježišom?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E4051B28-945C-4901-A8EF-3DB2BC1B1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4" r="-2" b="-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33143" y="2556931"/>
            <a:ext cx="5678569" cy="3712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solidFill>
                  <a:srgbClr val="FF0000"/>
                </a:solidFill>
              </a:rPr>
              <a:t>Apoštol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Pavol</a:t>
            </a:r>
            <a:r>
              <a:rPr lang="en-US" sz="2700" b="1" dirty="0">
                <a:solidFill>
                  <a:srgbClr val="FF0000"/>
                </a:solidFill>
              </a:rPr>
              <a:t> (</a:t>
            </a:r>
            <a:r>
              <a:rPr lang="en-US" sz="2700" b="1" dirty="0" err="1">
                <a:solidFill>
                  <a:srgbClr val="FF0000"/>
                </a:solidFill>
              </a:rPr>
              <a:t>Sk</a:t>
            </a:r>
            <a:r>
              <a:rPr lang="en-US" sz="2700" b="1" dirty="0">
                <a:solidFill>
                  <a:srgbClr val="FF0000"/>
                </a:solidFill>
              </a:rPr>
              <a:t> 9, 1 – 18)</a:t>
            </a:r>
          </a:p>
          <a:p>
            <a:pPr marL="0" indent="0" algn="ctr">
              <a:buNone/>
            </a:pPr>
            <a:r>
              <a:rPr lang="en-US" sz="2700" b="1" dirty="0" err="1">
                <a:solidFill>
                  <a:srgbClr val="0070C0"/>
                </a:solidFill>
              </a:rPr>
              <a:t>Najväčšie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prekvapenie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Šavla</a:t>
            </a:r>
            <a:r>
              <a:rPr lang="en-US" sz="2700" b="1" dirty="0">
                <a:solidFill>
                  <a:srgbClr val="0070C0"/>
                </a:solidFill>
              </a:rPr>
              <a:t> – </a:t>
            </a:r>
            <a:r>
              <a:rPr lang="en-US" sz="2700" b="1" dirty="0" err="1">
                <a:solidFill>
                  <a:srgbClr val="0070C0"/>
                </a:solidFill>
              </a:rPr>
              <a:t>osobná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láska</a:t>
            </a:r>
            <a:r>
              <a:rPr lang="en-US" sz="2700" b="1" dirty="0">
                <a:solidFill>
                  <a:srgbClr val="0070C0"/>
                </a:solidFill>
              </a:rPr>
              <a:t> Krista </a:t>
            </a:r>
            <a:r>
              <a:rPr lang="en-US" sz="2700" b="1" dirty="0" err="1">
                <a:solidFill>
                  <a:srgbClr val="0070C0"/>
                </a:solidFill>
              </a:rPr>
              <a:t>voči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sk-SK" sz="2700" b="1" dirty="0">
                <a:solidFill>
                  <a:srgbClr val="0070C0"/>
                </a:solidFill>
              </a:rPr>
              <a:t>n</a:t>
            </a:r>
            <a:r>
              <a:rPr lang="en-US" sz="2700" b="1" dirty="0">
                <a:solidFill>
                  <a:srgbClr val="0070C0"/>
                </a:solidFill>
              </a:rPr>
              <a:t>emu</a:t>
            </a:r>
            <a:r>
              <a:rPr lang="sk-SK" sz="2700" b="1" dirty="0">
                <a:solidFill>
                  <a:srgbClr val="0070C0"/>
                </a:solidFill>
              </a:rPr>
              <a:t>.</a:t>
            </a:r>
            <a:endParaRPr lang="en-US" sz="27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sz="2700" b="1" dirty="0"/>
              <a:t>P</a:t>
            </a:r>
            <a:r>
              <a:rPr lang="en-US" sz="2700" b="1" dirty="0" err="1"/>
              <a:t>rejavy</a:t>
            </a:r>
            <a:r>
              <a:rPr lang="en-US" sz="2700" b="1" dirty="0"/>
              <a:t> </a:t>
            </a:r>
            <a:r>
              <a:rPr lang="en-US" sz="2700" b="1" dirty="0" err="1"/>
              <a:t>zmeny</a:t>
            </a:r>
            <a:r>
              <a:rPr lang="en-US" sz="2700" b="1" dirty="0"/>
              <a:t> </a:t>
            </a:r>
            <a:r>
              <a:rPr lang="en-US" sz="2700" b="1" dirty="0" err="1"/>
              <a:t>stretnutia</a:t>
            </a:r>
            <a:r>
              <a:rPr lang="en-US" sz="2700" b="1" dirty="0"/>
              <a:t> s </a:t>
            </a:r>
            <a:r>
              <a:rPr lang="en-US" sz="2700" b="1" dirty="0" err="1"/>
              <a:t>Kristom</a:t>
            </a:r>
            <a:r>
              <a:rPr lang="en-US" sz="2700" b="1" dirty="0"/>
              <a:t>: </a:t>
            </a:r>
            <a:r>
              <a:rPr lang="en-US" sz="2700" b="1" dirty="0" err="1"/>
              <a:t>hľadanie</a:t>
            </a:r>
            <a:r>
              <a:rPr lang="en-US" sz="2700" b="1" dirty="0"/>
              <a:t> </a:t>
            </a:r>
            <a:r>
              <a:rPr lang="en-US" sz="2700" b="1" dirty="0" err="1"/>
              <a:t>hlbšieho</a:t>
            </a:r>
            <a:r>
              <a:rPr lang="en-US" sz="2700" b="1" dirty="0"/>
              <a:t> </a:t>
            </a:r>
            <a:r>
              <a:rPr lang="en-US" sz="2700" b="1" dirty="0" err="1"/>
              <a:t>zjednotenia</a:t>
            </a:r>
            <a:r>
              <a:rPr lang="en-US" sz="2700" b="1" dirty="0"/>
              <a:t> </a:t>
            </a:r>
            <a:r>
              <a:rPr lang="en-US" sz="2700" b="1" dirty="0" err="1"/>
              <a:t>sŕdc</a:t>
            </a:r>
            <a:r>
              <a:rPr lang="sk-SK" sz="2700" b="1" dirty="0"/>
              <a:t>.</a:t>
            </a:r>
            <a:endParaRPr lang="en-US" sz="2700" b="1" dirty="0"/>
          </a:p>
          <a:p>
            <a:pPr marL="0" indent="0" algn="ctr">
              <a:buNone/>
            </a:pPr>
            <a:r>
              <a:rPr lang="sk-SK" sz="2700" b="1" dirty="0">
                <a:solidFill>
                  <a:srgbClr val="00B050"/>
                </a:solidFill>
              </a:rPr>
              <a:t>P</a:t>
            </a:r>
            <a:r>
              <a:rPr lang="en-US" sz="2700" b="1" dirty="0" err="1">
                <a:solidFill>
                  <a:srgbClr val="00B050"/>
                </a:solidFill>
              </a:rPr>
              <a:t>riateľstvo</a:t>
            </a:r>
            <a:r>
              <a:rPr lang="en-US" sz="2700" b="1" dirty="0">
                <a:solidFill>
                  <a:srgbClr val="00B050"/>
                </a:solidFill>
              </a:rPr>
              <a:t> s </a:t>
            </a:r>
            <a:r>
              <a:rPr lang="en-US" sz="2700" b="1" dirty="0" err="1">
                <a:solidFill>
                  <a:srgbClr val="00B050"/>
                </a:solidFill>
              </a:rPr>
              <a:t>Kristom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nás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robí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podobnými</a:t>
            </a:r>
            <a:r>
              <a:rPr lang="en-US" sz="2700" b="1" dirty="0">
                <a:solidFill>
                  <a:srgbClr val="00B050"/>
                </a:solidFill>
              </a:rPr>
              <a:t> </a:t>
            </a:r>
            <a:r>
              <a:rPr lang="en-US" sz="2700" b="1" dirty="0" err="1">
                <a:solidFill>
                  <a:srgbClr val="00B050"/>
                </a:solidFill>
              </a:rPr>
              <a:t>Kristovi</a:t>
            </a:r>
            <a:r>
              <a:rPr lang="sk-SK" sz="2700" b="1" dirty="0">
                <a:solidFill>
                  <a:srgbClr val="00B050"/>
                </a:solidFill>
              </a:rPr>
              <a:t>.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3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Aké je priateľstvo s Ježišom?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F72642A6-FF03-40A2-8C22-38E0D28200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4" r="11846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 err="1">
                <a:solidFill>
                  <a:srgbClr val="FF0000"/>
                </a:solidFill>
              </a:rPr>
              <a:t>Rozhovor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Lazára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endParaRPr lang="sk-SK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so </a:t>
            </a:r>
            <a:r>
              <a:rPr lang="en-US" sz="3000" b="1" dirty="0" err="1">
                <a:solidFill>
                  <a:srgbClr val="FF0000"/>
                </a:solidFill>
              </a:rPr>
              <a:t>sestrami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3000" b="1" dirty="0"/>
              <a:t>O</a:t>
            </a:r>
            <a:r>
              <a:rPr lang="en-US" sz="3000" b="1" dirty="0" err="1"/>
              <a:t>dkrýva</a:t>
            </a:r>
            <a:r>
              <a:rPr lang="en-US" sz="3000" b="1" dirty="0"/>
              <a:t> </a:t>
            </a:r>
            <a:r>
              <a:rPr lang="en-US" sz="3000" b="1" dirty="0" err="1"/>
              <a:t>svoje</a:t>
            </a:r>
            <a:r>
              <a:rPr lang="en-US" sz="3000" b="1" dirty="0"/>
              <a:t> </a:t>
            </a:r>
            <a:r>
              <a:rPr lang="en-US" sz="3000" b="1" dirty="0" err="1"/>
              <a:t>hľadanie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</a:rPr>
              <a:t>Odkaz</a:t>
            </a:r>
            <a:r>
              <a:rPr lang="en-US" sz="3000" b="1" dirty="0">
                <a:solidFill>
                  <a:srgbClr val="0070C0"/>
                </a:solidFill>
              </a:rPr>
              <a:t> pre </a:t>
            </a:r>
            <a:r>
              <a:rPr lang="en-US" sz="3000" b="1" dirty="0" err="1">
                <a:solidFill>
                  <a:srgbClr val="0070C0"/>
                </a:solidFill>
              </a:rPr>
              <a:t>rodinu</a:t>
            </a:r>
            <a:r>
              <a:rPr lang="en-US" sz="3000" b="1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</a:rPr>
              <a:t>Ježiš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túži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žiť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znaky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priateľstva</a:t>
            </a:r>
            <a:r>
              <a:rPr lang="en-US" sz="3000" b="1" dirty="0">
                <a:solidFill>
                  <a:srgbClr val="0070C0"/>
                </a:solidFill>
              </a:rPr>
              <a:t> s </a:t>
            </a:r>
            <a:r>
              <a:rPr lang="en-US" sz="3000" b="1" dirty="0" err="1">
                <a:solidFill>
                  <a:srgbClr val="0070C0"/>
                </a:solidFill>
              </a:rPr>
              <a:t>celou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err="1">
                <a:solidFill>
                  <a:srgbClr val="0070C0"/>
                </a:solidFill>
              </a:rPr>
              <a:t>rodinou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27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1107</TotalTime>
  <Words>295</Words>
  <Application>Microsoft Office PowerPoint</Application>
  <PresentationFormat>Širokouhlá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Organický motív</vt:lpstr>
      <vt:lpstr>Náš priateľ Lazár</vt:lpstr>
      <vt:lpstr>Priateľstvo s Ježišom</vt:lpstr>
      <vt:lpstr>Aké je priateľstvo s Ježišom?</vt:lpstr>
      <vt:lpstr>Aké je priateľstvo s Ježišom?</vt:lpstr>
      <vt:lpstr>Aké je priateľstvo  s Ježišom?</vt:lpstr>
      <vt:lpstr>Aké je priateľstvo  s Ježišom?</vt:lpstr>
      <vt:lpstr>Aké je priateľstvo s Ježišom?</vt:lpstr>
      <vt:lpstr>Aké je priateľstvo s Ježišom?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Konto Microsoft</dc:creator>
  <cp:lastModifiedBy>Róbert Slotka</cp:lastModifiedBy>
  <cp:revision>24</cp:revision>
  <dcterms:created xsi:type="dcterms:W3CDTF">2021-10-21T17:57:48Z</dcterms:created>
  <dcterms:modified xsi:type="dcterms:W3CDTF">2021-10-23T18:43:07Z</dcterms:modified>
</cp:coreProperties>
</file>