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80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53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9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8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51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5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4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9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81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76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5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06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3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22EEF5-AA8E-41F2-9C39-B3793B0B12DE}" type="datetimeFigureOut">
              <a:rPr lang="sk-SK" smtClean="0"/>
              <a:t>14. 1. 2022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A7C75F-87D5-4FDE-8284-88A3FDE141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55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400" b="1" dirty="0" smtClean="0"/>
              <a:t>Posolstvo pápeža Františka </a:t>
            </a:r>
            <a:br>
              <a:rPr lang="sk-SK" sz="4400" b="1" dirty="0" smtClean="0"/>
            </a:br>
            <a:r>
              <a:rPr lang="sk-SK" sz="4400" b="1" dirty="0" smtClean="0"/>
              <a:t>ku 36. SDM 2021</a:t>
            </a:r>
            <a:endParaRPr lang="sk-SK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b="1" dirty="0" smtClean="0"/>
              <a:t>Pár postrehov</a:t>
            </a:r>
            <a:endParaRPr lang="sk-SK" sz="4400" b="1" dirty="0"/>
          </a:p>
        </p:txBody>
      </p:sp>
    </p:spTree>
    <p:extLst>
      <p:ext uri="{BB962C8B-B14F-4D97-AF65-F5344CB8AC3E}">
        <p14:creationId xmlns:p14="http://schemas.microsoft.com/office/powerpoint/2010/main" val="203986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32012" y="2489695"/>
            <a:ext cx="10865223" cy="40859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rgbClr val="FF0000"/>
                </a:solidFill>
              </a:rPr>
              <a:t>Nepremárniť silu a vášeň mladých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Povzbudenie pápeža: „Koľko </a:t>
            </a:r>
            <a:r>
              <a:rPr lang="sk-SK" b="1" dirty="0">
                <a:solidFill>
                  <a:srgbClr val="0070C0"/>
                </a:solidFill>
              </a:rPr>
              <a:t>sily a koľko vášne žije aj vo vašich srdciach, drahá mládež</a:t>
            </a:r>
            <a:r>
              <a:rPr lang="sk-SK" b="1" dirty="0" smtClean="0">
                <a:solidFill>
                  <a:srgbClr val="0070C0"/>
                </a:solidFill>
              </a:rPr>
              <a:t>!</a:t>
            </a:r>
            <a:r>
              <a:rPr lang="sk-SK" b="1" dirty="0" smtClean="0"/>
              <a:t>“</a:t>
            </a:r>
            <a:endParaRPr lang="sk-SK" b="1" dirty="0"/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Sv. Otec pokračuje: „No </a:t>
            </a:r>
            <a:r>
              <a:rPr lang="sk-SK" b="1" dirty="0">
                <a:solidFill>
                  <a:srgbClr val="00B050"/>
                </a:solidFill>
              </a:rPr>
              <a:t>ak je okolo vás a vo vás tma, zabráni vám vidieť správne, riskujete, že sa stratíte v nezmyslených zápasoch, dokonca, že sa stanete násilníkmi</a:t>
            </a:r>
            <a:r>
              <a:rPr lang="sk-SK" b="1" dirty="0" smtClean="0">
                <a:solidFill>
                  <a:srgbClr val="00B050"/>
                </a:solidFill>
              </a:rPr>
              <a:t>.“</a:t>
            </a:r>
            <a:endParaRPr lang="sk-SK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b="1" dirty="0" smtClean="0"/>
              <a:t>Potom píše: „Niektorí ... vo virtuálnom prostredí nachádzajú nové bojové pole, pričom bezohľadne používajú zbrane </a:t>
            </a:r>
            <a:r>
              <a:rPr lang="sk-SK" b="1" dirty="0" err="1" smtClean="0"/>
              <a:t>fake</a:t>
            </a:r>
            <a:r>
              <a:rPr lang="sk-SK" b="1" dirty="0" smtClean="0"/>
              <a:t> </a:t>
            </a:r>
            <a:r>
              <a:rPr lang="sk-SK" b="1" dirty="0" err="1" smtClean="0"/>
              <a:t>news</a:t>
            </a:r>
            <a:r>
              <a:rPr lang="sk-SK" b="1" dirty="0" smtClean="0"/>
              <a:t> na šírenie jedu a ničenie svojich protivníkov.“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FF0000"/>
                </a:solidFill>
              </a:rPr>
              <a:t>Pápež vysvetľuje: „Keď Pán vtrhol Pavlovi do života, nezničil jeho osobnosť, nevymazal jeho zápal a jeho vášeň, ale využil tieto jeho dary, aby z neho urobil veľkého evanjelizátora až po samý kraj zeme.“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252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319"/>
            <a:ext cx="3854821" cy="362532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715000" y="2560319"/>
            <a:ext cx="5607424" cy="38001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FF0000"/>
                </a:solidFill>
              </a:rPr>
              <a:t>Apoštol pohanov</a:t>
            </a:r>
          </a:p>
          <a:p>
            <a:pPr marL="0" indent="0" algn="ctr">
              <a:buNone/>
            </a:pPr>
            <a:r>
              <a:rPr lang="sk-SK" sz="2800" b="1" dirty="0">
                <a:solidFill>
                  <a:srgbClr val="0070C0"/>
                </a:solidFill>
              </a:rPr>
              <a:t>Odvtedy je Pavol známy ako „apoštol pohanov“: Pán </a:t>
            </a:r>
            <a:r>
              <a:rPr lang="sk-SK" sz="2800" b="1" dirty="0" smtClean="0">
                <a:solidFill>
                  <a:srgbClr val="0070C0"/>
                </a:solidFill>
              </a:rPr>
              <a:t>vložil dôveru </a:t>
            </a:r>
            <a:r>
              <a:rPr lang="sk-SK" sz="2800" b="1" dirty="0">
                <a:solidFill>
                  <a:srgbClr val="0070C0"/>
                </a:solidFill>
              </a:rPr>
              <a:t>do toho, </a:t>
            </a:r>
            <a:r>
              <a:rPr lang="sk-SK" sz="2800" b="1" dirty="0" smtClean="0">
                <a:solidFill>
                  <a:srgbClr val="0070C0"/>
                </a:solidFill>
              </a:rPr>
              <a:t>ktorý </a:t>
            </a:r>
            <a:r>
              <a:rPr lang="sk-SK" sz="2800" b="1" dirty="0">
                <a:solidFill>
                  <a:srgbClr val="0070C0"/>
                </a:solidFill>
              </a:rPr>
              <a:t>ho prenasledoval. </a:t>
            </a:r>
          </a:p>
          <a:p>
            <a:pPr marL="0" indent="0" algn="ctr">
              <a:buNone/>
            </a:pPr>
            <a:r>
              <a:rPr lang="sk-SK" sz="2800" b="1" dirty="0">
                <a:solidFill>
                  <a:srgbClr val="00B050"/>
                </a:solidFill>
              </a:rPr>
              <a:t>Božia logika môže urobiť aj z najhoršieho prenasledovateľa dôležitého svedka.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1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9588" y="2501153"/>
            <a:ext cx="10703859" cy="4356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rgbClr val="FF0000"/>
                </a:solidFill>
              </a:rPr>
              <a:t>„Vstaň a vydaj svedectvo!“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Keď v krste prijímame nový život, prijímame od Pána aj poslanie: „Budeš mi svedkom!“ Je to poslanie, ktoré zmení náš život, keď sa mu venujeme.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00B050"/>
                </a:solidFill>
              </a:rPr>
              <a:t>Dnes sa Kristova výzva adresovaná Pavlovi, obracia na každého mladého muža a každú mladú ženu spomedzi vás: Vstaň! Nemôžeš ostať na zemi a „ľutovať sa“, je tu poslanie, ktoré na teba čaká! </a:t>
            </a:r>
            <a:r>
              <a:rPr lang="sk-SK" b="1" u="sng" dirty="0">
                <a:solidFill>
                  <a:srgbClr val="00B050"/>
                </a:solidFill>
              </a:rPr>
              <a:t>Aj ty môžeš byť svedkom diela, ktoré Ježiš začal konať v tvojom živote.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endParaRPr lang="sk-SK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Preto </a:t>
            </a:r>
            <a:r>
              <a:rPr lang="sk-SK" b="1" dirty="0">
                <a:solidFill>
                  <a:srgbClr val="00B050"/>
                </a:solidFill>
              </a:rPr>
              <a:t>ti v Kristovom mene hovorím – vstaň a vydaj svedectvo: </a:t>
            </a:r>
            <a:br>
              <a:rPr lang="sk-SK" b="1" dirty="0">
                <a:solidFill>
                  <a:srgbClr val="00B050"/>
                </a:solidFill>
              </a:rPr>
            </a:br>
            <a:endParaRPr lang="sk-SK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0271" y="2556932"/>
            <a:ext cx="10569388" cy="36421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- </a:t>
            </a:r>
            <a:r>
              <a:rPr lang="sk-SK" sz="2600" b="1" dirty="0" smtClean="0">
                <a:solidFill>
                  <a:srgbClr val="00B050"/>
                </a:solidFill>
              </a:rPr>
              <a:t>o </a:t>
            </a:r>
            <a:r>
              <a:rPr lang="sk-SK" sz="2600" b="1" dirty="0">
                <a:solidFill>
                  <a:srgbClr val="00B050"/>
                </a:solidFill>
              </a:rPr>
              <a:t>svojej skúsenosti slepca, ktorý sa stretol so svetlom, uvidel Božie dobro a krásu v sebe samom, v druhých a v spoločenstve Cirkvi, ktoré prekonáva každú osamelosť.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0070C0"/>
                </a:solidFill>
              </a:rPr>
              <a:t>- o </a:t>
            </a:r>
            <a:r>
              <a:rPr lang="sk-SK" sz="2600" b="1" dirty="0">
                <a:solidFill>
                  <a:srgbClr val="0070C0"/>
                </a:solidFill>
              </a:rPr>
              <a:t>láske a rešpekte, ktoré je možné zaviesť do ľudských vzťahov, rodinného života, do dialógu medzi rodičmi a deťmi, medzi mladými a starými.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- podporuj </a:t>
            </a:r>
            <a:r>
              <a:rPr lang="sk-SK" sz="2600" b="1" dirty="0">
                <a:solidFill>
                  <a:srgbClr val="FF0000"/>
                </a:solidFill>
              </a:rPr>
              <a:t>sociálnu spravodlivosť, pravdu a integritu, obraňuj ľudské práva, prenasledovaných, chudobných a zraniteľných, tých, čo nemajú hlas v spoločnosti, imigrantov.</a:t>
            </a:r>
          </a:p>
        </p:txBody>
      </p:sp>
    </p:spTree>
    <p:extLst>
      <p:ext uri="{BB962C8B-B14F-4D97-AF65-F5344CB8AC3E}">
        <p14:creationId xmlns:p14="http://schemas.microsoft.com/office/powerpoint/2010/main" val="282323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00953" y="2556932"/>
            <a:ext cx="10434918" cy="3736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600" b="1" dirty="0" smtClean="0">
                <a:solidFill>
                  <a:srgbClr val="00B050"/>
                </a:solidFill>
              </a:rPr>
              <a:t>- o </a:t>
            </a:r>
            <a:r>
              <a:rPr lang="sk-SK" sz="2600" b="1" dirty="0">
                <a:solidFill>
                  <a:srgbClr val="00B050"/>
                </a:solidFill>
              </a:rPr>
              <a:t>novom pohľade, ktorý ti umožňuje vidieť stvorenie očami plnými údivu a spoznať zem ako náš spoločný domov, ktorý ti dá odvahu brániť integrálnu ekológiu.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0070C0"/>
                </a:solidFill>
              </a:rPr>
              <a:t>- o </a:t>
            </a:r>
            <a:r>
              <a:rPr lang="sk-SK" sz="2600" b="1" dirty="0">
                <a:solidFill>
                  <a:srgbClr val="0070C0"/>
                </a:solidFill>
              </a:rPr>
              <a:t>tom, že padnutý život možno znovu vybudovať, že duchovne mŕtvi môžu byť vzkriesení, že zotročení môžu byť opäť slobodní, že srdcia sužované smútkom môžu objaviť nádej.</a:t>
            </a:r>
          </a:p>
          <a:p>
            <a:pPr marL="0" indent="0" algn="ctr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- Kristus </a:t>
            </a:r>
            <a:r>
              <a:rPr lang="sk-SK" sz="2600" b="1" dirty="0">
                <a:solidFill>
                  <a:srgbClr val="FF0000"/>
                </a:solidFill>
              </a:rPr>
              <a:t>žije! Šír jeho posolstvo lásky a spásy medzi svojimi rovesníkmi, v škole, na univerzite, v práci, v digitálnom svete, kdekoľvek.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269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6" y="2904564"/>
            <a:ext cx="3536577" cy="2864223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37530" y="2662518"/>
            <a:ext cx="7019364" cy="36172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Stávajte sa pútnikmi </a:t>
            </a:r>
            <a:r>
              <a:rPr lang="sk-SK" sz="2800" b="1" dirty="0">
                <a:solidFill>
                  <a:srgbClr val="FF0000"/>
                </a:solidFill>
              </a:rPr>
              <a:t>vo viere, nielen turistami </a:t>
            </a:r>
            <a:r>
              <a:rPr lang="sk-SK" sz="2800" b="1" dirty="0" smtClean="0">
                <a:solidFill>
                  <a:srgbClr val="FF0000"/>
                </a:solidFill>
              </a:rPr>
              <a:t>viery.</a:t>
            </a:r>
            <a:endParaRPr lang="sk-SK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2800" b="1" dirty="0">
                <a:solidFill>
                  <a:srgbClr val="0070C0"/>
                </a:solidFill>
              </a:rPr>
              <a:t>Otvorme sa Božím prekvapeniam, lebo on chce, aby nám na našej ceste svietilo jeho svetlo. </a:t>
            </a:r>
            <a:r>
              <a:rPr lang="sk-SK" sz="2800" b="1" dirty="0">
                <a:solidFill>
                  <a:srgbClr val="00B050"/>
                </a:solidFill>
              </a:rPr>
              <a:t>Otvorme sa a počúvajme jeho hlas aj prostredníctvom hlasov našich bratov a našich sestier.</a:t>
            </a:r>
          </a:p>
          <a:p>
            <a:pPr marL="0" indent="0" algn="ctr">
              <a:buNone/>
            </a:pPr>
            <a:r>
              <a:rPr lang="sk-SK" sz="2200" b="1" dirty="0"/>
              <a:t>https://www.kbs.sk/obsah/sekcia/h/dokumenty-a-vyhlasenia/p/dokumenty-papezov/c/posolstvo-k-svetovemu-dnu-mladeze-2021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262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Posolstvo k SDM 2021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2568388"/>
            <a:ext cx="5432611" cy="3423084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696634" y="2662517"/>
            <a:ext cx="4639237" cy="3611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Vstaň</a:t>
            </a:r>
            <a:r>
              <a:rPr lang="sk-SK" sz="3200" b="1" dirty="0">
                <a:solidFill>
                  <a:srgbClr val="FF0000"/>
                </a:solidFill>
              </a:rPr>
              <a:t>! 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Ustanovím </a:t>
            </a:r>
            <a:r>
              <a:rPr lang="sk-SK" sz="3200" b="1" dirty="0">
                <a:solidFill>
                  <a:srgbClr val="FF0000"/>
                </a:solidFill>
              </a:rPr>
              <a:t>ťa za svedka toho, čo si </a:t>
            </a:r>
            <a:r>
              <a:rPr lang="sk-SK" sz="3200" b="1" dirty="0" smtClean="0">
                <a:solidFill>
                  <a:srgbClr val="FF0000"/>
                </a:solidFill>
              </a:rPr>
              <a:t>videl.</a:t>
            </a:r>
            <a:r>
              <a:rPr lang="sk-SK" sz="3200" b="1" dirty="0">
                <a:solidFill>
                  <a:srgbClr val="FF0000"/>
                </a:solidFill>
              </a:rPr>
              <a:t>  </a:t>
            </a:r>
            <a:endParaRPr lang="sk-SK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k-SK" sz="3200" b="1" dirty="0" smtClean="0"/>
              <a:t>(Sk </a:t>
            </a:r>
            <a:r>
              <a:rPr lang="sk-SK" sz="3200" b="1" dirty="0"/>
              <a:t>26,16</a:t>
            </a:r>
            <a:r>
              <a:rPr lang="sk-SK" sz="3200" b="1" dirty="0" smtClean="0"/>
              <a:t>)</a:t>
            </a:r>
          </a:p>
          <a:p>
            <a:pPr marL="0" indent="0" algn="ctr">
              <a:buNone/>
            </a:pPr>
            <a:r>
              <a:rPr lang="sk-SK" sz="3200" b="1" dirty="0" smtClean="0"/>
              <a:t>21.11.2021</a:t>
            </a:r>
            <a:endParaRPr lang="sk-SK" sz="32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568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Posolstvo k SDM 2021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560320"/>
            <a:ext cx="4639235" cy="3504304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060397" cy="3611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0070C0"/>
                </a:solidFill>
              </a:rPr>
              <a:t>Posolstvo </a:t>
            </a:r>
            <a:r>
              <a:rPr lang="sk-SK" sz="2800" b="1" dirty="0" smtClean="0">
                <a:solidFill>
                  <a:srgbClr val="0070C0"/>
                </a:solidFill>
              </a:rPr>
              <a:t>ako </a:t>
            </a:r>
            <a:r>
              <a:rPr lang="sk-SK" sz="2800" b="1" dirty="0">
                <a:solidFill>
                  <a:srgbClr val="0070C0"/>
                </a:solidFill>
              </a:rPr>
              <a:t>duchovná cesta do </a:t>
            </a:r>
            <a:r>
              <a:rPr lang="sk-SK" sz="2800" b="1" dirty="0" smtClean="0">
                <a:solidFill>
                  <a:srgbClr val="0070C0"/>
                </a:solidFill>
              </a:rPr>
              <a:t>Lisabonu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Dve strany mince: </a:t>
            </a:r>
            <a:r>
              <a:rPr lang="sk-SK" sz="2800" b="1" dirty="0" smtClean="0">
                <a:solidFill>
                  <a:srgbClr val="00B050"/>
                </a:solidFill>
              </a:rPr>
              <a:t>náročnosť situácie (vnútorné napätie, izolácia...)</a:t>
            </a:r>
            <a:r>
              <a:rPr lang="sk-SK" sz="2800" b="1" dirty="0" smtClean="0"/>
              <a:t>, </a:t>
            </a:r>
            <a:r>
              <a:rPr lang="sk-SK" sz="2800" b="1" dirty="0"/>
              <a:t>postoje </a:t>
            </a:r>
            <a:r>
              <a:rPr lang="sk-SK" sz="2800" b="1" dirty="0" smtClean="0"/>
              <a:t>solidarity (prejavy </a:t>
            </a:r>
            <a:r>
              <a:rPr lang="sk-SK" sz="2800" b="1" dirty="0"/>
              <a:t>nádeje, budovanie </a:t>
            </a:r>
            <a:r>
              <a:rPr lang="sk-SK" sz="2800" b="1"/>
              <a:t>mostov </a:t>
            </a:r>
            <a:r>
              <a:rPr lang="sk-SK" sz="2800" b="1" smtClean="0"/>
              <a:t>pomoci</a:t>
            </a:r>
            <a:r>
              <a:rPr lang="sk-SK" sz="2800" b="1" dirty="0" smtClean="0"/>
              <a:t>)</a:t>
            </a:r>
            <a:endParaRPr lang="sk-SK" sz="28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812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Posolstvo k SDM </a:t>
            </a:r>
            <a:r>
              <a:rPr lang="sk-SK" sz="4800" b="1" dirty="0" smtClean="0"/>
              <a:t>2021</a:t>
            </a:r>
            <a:endParaRPr lang="sk-SK" sz="4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0" y="2556932"/>
            <a:ext cx="9959787" cy="3318936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Povzbudenie Sv. Otca: 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„</a:t>
            </a:r>
            <a:r>
              <a:rPr lang="sk-SK" sz="2800" b="1" dirty="0">
                <a:solidFill>
                  <a:srgbClr val="0070C0"/>
                </a:solidFill>
              </a:rPr>
              <a:t>Milá mládež, aký veľký potenciál je vo vašich rukách! Akú silu nosíte vo svojich srdciach!“ </a:t>
            </a:r>
            <a:r>
              <a:rPr lang="sk-SK" sz="2800" b="1" dirty="0"/>
              <a:t>Pád mladého človeka </a:t>
            </a:r>
            <a:r>
              <a:rPr lang="sk-SK" sz="2800" b="1" dirty="0" smtClean="0"/>
              <a:t>je pádom </a:t>
            </a:r>
            <a:r>
              <a:rPr lang="sk-SK" sz="2800" b="1" dirty="0"/>
              <a:t>sveta, pozdvihnutie mladého človeka </a:t>
            </a:r>
            <a:r>
              <a:rPr lang="sk-SK" sz="2800" b="1" dirty="0" smtClean="0"/>
              <a:t>je pozdvihnutím </a:t>
            </a:r>
            <a:r>
              <a:rPr lang="sk-SK" sz="2800" b="1" dirty="0"/>
              <a:t>sveta.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„Ak </a:t>
            </a:r>
            <a:r>
              <a:rPr lang="sk-SK" sz="2800" b="1" dirty="0">
                <a:solidFill>
                  <a:srgbClr val="00B050"/>
                </a:solidFill>
              </a:rPr>
              <a:t>chce svet povstať, potrebuje vašu silu, vašu vášeň, </a:t>
            </a:r>
            <a:endParaRPr lang="sk-SK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vaše </a:t>
            </a:r>
            <a:r>
              <a:rPr lang="sk-SK" sz="2800" b="1" dirty="0">
                <a:solidFill>
                  <a:srgbClr val="00B050"/>
                </a:solidFill>
              </a:rPr>
              <a:t>nadšenie.“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292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Posolstvo k SDM 2021</a:t>
            </a:r>
            <a:endParaRPr lang="sk-SK" sz="4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3224" y="2560319"/>
            <a:ext cx="4969495" cy="3450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FF0000"/>
                </a:solidFill>
              </a:rPr>
              <a:t>Kto si Pane?</a:t>
            </a: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70C0"/>
                </a:solidFill>
              </a:rPr>
              <a:t>Pozvanie k modlitbe</a:t>
            </a:r>
          </a:p>
          <a:p>
            <a:pPr marL="0" indent="0" algn="ctr">
              <a:buNone/>
            </a:pPr>
            <a:r>
              <a:rPr lang="sk-SK" sz="2800" b="1" dirty="0"/>
              <a:t>Prianie pápeža: </a:t>
            </a:r>
            <a:r>
              <a:rPr lang="sk-SK" sz="2800" b="1" dirty="0">
                <a:solidFill>
                  <a:srgbClr val="00B050"/>
                </a:solidFill>
              </a:rPr>
              <a:t>„Želám si, aby každý mladý človek z hĺbky svojho srdca dospel k tomu, že položí túto otázku: </a:t>
            </a:r>
            <a:endParaRPr lang="sk-SK" sz="28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sk-SK" sz="2800" b="1" dirty="0" smtClean="0">
                <a:solidFill>
                  <a:srgbClr val="00B050"/>
                </a:solidFill>
              </a:rPr>
              <a:t>„</a:t>
            </a:r>
            <a:r>
              <a:rPr lang="sk-SK" sz="2800" b="1" dirty="0">
                <a:solidFill>
                  <a:srgbClr val="00B050"/>
                </a:solidFill>
              </a:rPr>
              <a:t>Kto si, Pane?“.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319"/>
            <a:ext cx="4849904" cy="3450515"/>
          </a:xfrm>
        </p:spPr>
      </p:pic>
    </p:spTree>
    <p:extLst>
      <p:ext uri="{BB962C8B-B14F-4D97-AF65-F5344CB8AC3E}">
        <p14:creationId xmlns:p14="http://schemas.microsoft.com/office/powerpoint/2010/main" val="258482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6106" y="2637614"/>
            <a:ext cx="10170456" cy="35883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800" b="1" dirty="0">
                <a:solidFill>
                  <a:srgbClr val="FF0000"/>
                </a:solidFill>
              </a:rPr>
              <a:t>„Ja som Ježiš, ktorého ty prenasleduješ!”</a:t>
            </a:r>
          </a:p>
          <a:p>
            <a:pPr marL="0" indent="0" algn="ctr">
              <a:buNone/>
            </a:pPr>
            <a:r>
              <a:rPr lang="sk-SK" sz="2800" b="1" dirty="0">
                <a:solidFill>
                  <a:srgbClr val="00B050"/>
                </a:solidFill>
              </a:rPr>
              <a:t>Odpoveď Ježiša ako tajomstvo: stotožňuje sa s Cirkvou, s kresťanmi.</a:t>
            </a:r>
          </a:p>
          <a:p>
            <a:pPr marL="0" indent="0" algn="ctr">
              <a:buNone/>
            </a:pPr>
            <a:r>
              <a:rPr lang="sk-SK" sz="2800" b="1" dirty="0">
                <a:solidFill>
                  <a:srgbClr val="0070C0"/>
                </a:solidFill>
              </a:rPr>
              <a:t>P</a:t>
            </a:r>
            <a:r>
              <a:rPr lang="sk-SK" sz="2800" b="1" dirty="0" smtClean="0">
                <a:solidFill>
                  <a:srgbClr val="0070C0"/>
                </a:solidFill>
              </a:rPr>
              <a:t>ápež </a:t>
            </a:r>
            <a:r>
              <a:rPr lang="sk-SK" sz="2800" b="1" dirty="0">
                <a:solidFill>
                  <a:srgbClr val="0070C0"/>
                </a:solidFill>
              </a:rPr>
              <a:t>pripomína známy slogan: „Ježiš áno, Cirkev nie!“ </a:t>
            </a:r>
            <a:r>
              <a:rPr lang="sk-SK" sz="2800" b="1" dirty="0" smtClean="0">
                <a:solidFill>
                  <a:srgbClr val="0070C0"/>
                </a:solidFill>
              </a:rPr>
              <a:t>Potom vysvetľuje: </a:t>
            </a:r>
            <a:r>
              <a:rPr lang="sk-SK" sz="2800" b="1" dirty="0">
                <a:solidFill>
                  <a:srgbClr val="0070C0"/>
                </a:solidFill>
              </a:rPr>
              <a:t>„Nemožno poznať Ježiša, ak nepoznáme Cirkev. Nemožno poznať Ježiša inak, ako cez bratov a sestry z jeho spoločenstva. Nemožno byť naplno kresťanmi, ak neprežívame cirkevný rozmer viery.“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31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7166" y="2554940"/>
            <a:ext cx="10542494" cy="3832413"/>
          </a:xfrm>
        </p:spPr>
        <p:txBody>
          <a:bodyPr/>
          <a:lstStyle/>
          <a:p>
            <a:pPr marL="0" indent="0" algn="ctr">
              <a:buNone/>
            </a:pPr>
            <a:r>
              <a:rPr lang="sk-SK" sz="2500" b="1" dirty="0">
                <a:solidFill>
                  <a:srgbClr val="FF0000"/>
                </a:solidFill>
              </a:rPr>
              <a:t>„Ťažko ti proti ostňu sa vzpierať“</a:t>
            </a:r>
          </a:p>
          <a:p>
            <a:pPr marL="0" indent="0" algn="ctr">
              <a:buNone/>
            </a:pPr>
            <a:r>
              <a:rPr lang="sk-SK" sz="2500" b="1" dirty="0">
                <a:solidFill>
                  <a:srgbClr val="0070C0"/>
                </a:solidFill>
              </a:rPr>
              <a:t>Slová Ježiša po </a:t>
            </a:r>
            <a:r>
              <a:rPr lang="sk-SK" sz="2500" b="1" dirty="0" err="1">
                <a:solidFill>
                  <a:srgbClr val="0070C0"/>
                </a:solidFill>
              </a:rPr>
              <a:t>Šavlovom</a:t>
            </a:r>
            <a:r>
              <a:rPr lang="sk-SK" sz="2500" b="1" dirty="0">
                <a:solidFill>
                  <a:srgbClr val="0070C0"/>
                </a:solidFill>
              </a:rPr>
              <a:t> páde – Boh sa </a:t>
            </a:r>
            <a:r>
              <a:rPr lang="sk-SK" sz="2500" b="1" dirty="0" err="1">
                <a:solidFill>
                  <a:srgbClr val="0070C0"/>
                </a:solidFill>
              </a:rPr>
              <a:t>Šavlovi</a:t>
            </a:r>
            <a:r>
              <a:rPr lang="sk-SK" sz="2500" b="1" dirty="0">
                <a:solidFill>
                  <a:srgbClr val="0070C0"/>
                </a:solidFill>
              </a:rPr>
              <a:t> prihováral, on sa vzpieral.</a:t>
            </a:r>
          </a:p>
          <a:p>
            <a:pPr marL="0" indent="0" algn="ctr">
              <a:buNone/>
            </a:pPr>
            <a:r>
              <a:rPr lang="sk-SK" sz="2500" b="1" dirty="0" smtClean="0">
                <a:solidFill>
                  <a:srgbClr val="00B050"/>
                </a:solidFill>
              </a:rPr>
              <a:t>Sv. Otec píše na adresu mladých: „S </a:t>
            </a:r>
            <a:r>
              <a:rPr lang="sk-SK" sz="2500" b="1" dirty="0">
                <a:solidFill>
                  <a:srgbClr val="00B050"/>
                </a:solidFill>
              </a:rPr>
              <a:t>rovnakým postojom sa Ježiš </a:t>
            </a:r>
            <a:r>
              <a:rPr lang="sk-SK" sz="2500" b="1" dirty="0" smtClean="0">
                <a:solidFill>
                  <a:srgbClr val="00B050"/>
                </a:solidFill>
              </a:rPr>
              <a:t>obracia </a:t>
            </a:r>
            <a:r>
              <a:rPr lang="sk-SK" sz="2500" b="1" dirty="0">
                <a:solidFill>
                  <a:srgbClr val="00B050"/>
                </a:solidFill>
              </a:rPr>
              <a:t>na každého mladého človeka, ktorý sa mu vzdialil: „Dokedy budeš odo mňa utekať? Prečo nepočúvaš, keď ťa volám? Čakám, že sa ku mne vrátiš.“</a:t>
            </a:r>
          </a:p>
          <a:p>
            <a:pPr marL="0" indent="0" algn="ctr">
              <a:buNone/>
            </a:pPr>
            <a:r>
              <a:rPr lang="sk-SK" sz="2500" b="1" dirty="0" smtClean="0"/>
              <a:t>Povzbudenie pápeža: „V </a:t>
            </a:r>
            <a:r>
              <a:rPr lang="sk-SK" sz="2500" b="1" dirty="0"/>
              <a:t>Božích očiach nie je nikto nenávratne stratený. Nijaký mladý človek nie je mimo dosah Božej milosti a Božieho milosrdenstva</a:t>
            </a:r>
            <a:r>
              <a:rPr lang="sk-SK" sz="2500" b="1" dirty="0" smtClean="0"/>
              <a:t>.“</a:t>
            </a:r>
            <a:endParaRPr lang="sk-SK" sz="25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313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Posolstvo k SDM 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5118" y="2556931"/>
            <a:ext cx="10797988" cy="3803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rgbClr val="FF0000"/>
                </a:solidFill>
              </a:rPr>
              <a:t>Uznať vlastnú slepotu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00B050"/>
                </a:solidFill>
              </a:rPr>
              <a:t>Pred stretnutím s </a:t>
            </a:r>
            <a:r>
              <a:rPr lang="sk-SK" b="1" dirty="0" smtClean="0">
                <a:solidFill>
                  <a:srgbClr val="00B050"/>
                </a:solidFill>
              </a:rPr>
              <a:t>Ježišom - </a:t>
            </a:r>
            <a:r>
              <a:rPr lang="sk-SK" b="1" dirty="0" err="1" smtClean="0">
                <a:solidFill>
                  <a:srgbClr val="00B050"/>
                </a:solidFill>
              </a:rPr>
              <a:t>Šavol</a:t>
            </a:r>
            <a:r>
              <a:rPr lang="sk-SK" b="1" dirty="0" smtClean="0">
                <a:solidFill>
                  <a:srgbClr val="00B050"/>
                </a:solidFill>
              </a:rPr>
              <a:t> bol sebaistý</a:t>
            </a:r>
            <a:r>
              <a:rPr lang="sk-SK" b="1" dirty="0">
                <a:solidFill>
                  <a:srgbClr val="00B050"/>
                </a:solidFill>
              </a:rPr>
              <a:t>, po stretnutí </a:t>
            </a:r>
            <a:r>
              <a:rPr lang="sk-SK" b="1" dirty="0" smtClean="0">
                <a:solidFill>
                  <a:srgbClr val="00B050"/>
                </a:solidFill>
              </a:rPr>
              <a:t>slepý</a:t>
            </a:r>
            <a:r>
              <a:rPr lang="sk-SK" b="1" dirty="0">
                <a:solidFill>
                  <a:srgbClr val="00B050"/>
                </a:solidFill>
              </a:rPr>
              <a:t>, cítil sa stratený, </a:t>
            </a:r>
            <a:r>
              <a:rPr lang="sk-SK" b="1" dirty="0" smtClean="0">
                <a:solidFill>
                  <a:srgbClr val="00B050"/>
                </a:solidFill>
              </a:rPr>
              <a:t>krehký</a:t>
            </a: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smtClean="0">
                <a:solidFill>
                  <a:srgbClr val="00B050"/>
                </a:solidFill>
              </a:rPr>
              <a:t>(Pavol </a:t>
            </a:r>
            <a:r>
              <a:rPr lang="sk-SK" b="1" dirty="0">
                <a:solidFill>
                  <a:srgbClr val="00B050"/>
                </a:solidFill>
              </a:rPr>
              <a:t>– nepatrný).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Pokora je dôležitá. Pápež pripomína: „Kto si myslí, že vie všetko o sebe, o druhých a dokonca aj o náboženských pravdách, sa len ťažko stretne s Kristom.“</a:t>
            </a:r>
          </a:p>
          <a:p>
            <a:pPr marL="0" indent="0" algn="ctr">
              <a:buNone/>
            </a:pPr>
            <a:r>
              <a:rPr lang="sk-SK" b="1" dirty="0"/>
              <a:t>„Pokora je </a:t>
            </a:r>
            <a:r>
              <a:rPr lang="sk-SK" b="1" dirty="0" smtClean="0"/>
              <a:t>pravda.“ (sv</a:t>
            </a:r>
            <a:r>
              <a:rPr lang="sk-SK" b="1" dirty="0"/>
              <a:t>. Terézia z </a:t>
            </a:r>
            <a:r>
              <a:rPr lang="sk-SK" b="1" dirty="0" smtClean="0"/>
              <a:t>Lisieux)</a:t>
            </a:r>
          </a:p>
          <a:p>
            <a:pPr marL="0" indent="0" algn="ctr">
              <a:buNone/>
            </a:pPr>
            <a:r>
              <a:rPr lang="sk-SK" b="1" dirty="0" smtClean="0"/>
              <a:t> </a:t>
            </a:r>
            <a:r>
              <a:rPr lang="sk-SK" b="1" dirty="0" smtClean="0">
                <a:solidFill>
                  <a:srgbClr val="0070C0"/>
                </a:solidFill>
              </a:rPr>
              <a:t>Na </a:t>
            </a:r>
            <a:r>
              <a:rPr lang="sk-SK" b="1" dirty="0">
                <a:solidFill>
                  <a:srgbClr val="0070C0"/>
                </a:solidFill>
              </a:rPr>
              <a:t>adresu </a:t>
            </a:r>
            <a:r>
              <a:rPr lang="sk-SK" b="1" dirty="0" err="1">
                <a:solidFill>
                  <a:srgbClr val="0070C0"/>
                </a:solidFill>
              </a:rPr>
              <a:t>selfíčiek</a:t>
            </a:r>
            <a:r>
              <a:rPr lang="sk-SK" b="1" dirty="0">
                <a:solidFill>
                  <a:srgbClr val="0070C0"/>
                </a:solidFill>
              </a:rPr>
              <a:t> pápež hovorí: „Kristus, poludňajšie slnko, prichádza, aby nás osvietil a navrátil nám našu pravú tvár; aby nás oslobodil od každej masky. Jasne nám ukazuje, kto sme, pretože nás miluje takých, akí sme.“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66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28344"/>
            <a:ext cx="9601196" cy="1303867"/>
          </a:xfrm>
        </p:spPr>
        <p:txBody>
          <a:bodyPr/>
          <a:lstStyle/>
          <a:p>
            <a:r>
              <a:rPr lang="sk-SK" b="1" dirty="0"/>
              <a:t>Posolstvo k SDM </a:t>
            </a:r>
            <a:r>
              <a:rPr lang="sk-SK" b="1" dirty="0" smtClean="0"/>
              <a:t>2021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1635" y="2702859"/>
            <a:ext cx="10434918" cy="34827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k-SK" sz="4500" b="1" dirty="0">
                <a:solidFill>
                  <a:srgbClr val="FF0000"/>
                </a:solidFill>
              </a:rPr>
              <a:t>Zmeniť perspektívu</a:t>
            </a:r>
          </a:p>
          <a:p>
            <a:pPr marL="0" indent="0" algn="ctr">
              <a:buNone/>
            </a:pPr>
            <a:r>
              <a:rPr lang="sk-SK" sz="4500" b="1" dirty="0">
                <a:solidFill>
                  <a:srgbClr val="00B050"/>
                </a:solidFill>
              </a:rPr>
              <a:t>Pavlovo obrátenie nie je obrátením </a:t>
            </a:r>
            <a:r>
              <a:rPr lang="sk-SK" sz="4500" b="1" dirty="0" smtClean="0">
                <a:solidFill>
                  <a:srgbClr val="00B050"/>
                </a:solidFill>
              </a:rPr>
              <a:t>dozadu, </a:t>
            </a:r>
            <a:r>
              <a:rPr lang="sk-SK" sz="4500" b="1" dirty="0">
                <a:solidFill>
                  <a:srgbClr val="00B050"/>
                </a:solidFill>
              </a:rPr>
              <a:t>ale </a:t>
            </a:r>
            <a:r>
              <a:rPr lang="sk-SK" sz="4500" b="1" dirty="0" smtClean="0">
                <a:solidFill>
                  <a:srgbClr val="00B050"/>
                </a:solidFill>
              </a:rPr>
              <a:t>vykročením: dostáva nové </a:t>
            </a:r>
            <a:r>
              <a:rPr lang="sk-SK" sz="4500" b="1" dirty="0">
                <a:solidFill>
                  <a:srgbClr val="00B050"/>
                </a:solidFill>
              </a:rPr>
              <a:t>oči (oči učeníka), v tichu modlitby spoznáva novú identitu.</a:t>
            </a:r>
          </a:p>
          <a:p>
            <a:pPr marL="0" indent="0" algn="ctr">
              <a:buNone/>
            </a:pPr>
            <a:r>
              <a:rPr lang="sk-SK" sz="4500" b="1" dirty="0">
                <a:solidFill>
                  <a:srgbClr val="0070C0"/>
                </a:solidFill>
              </a:rPr>
              <a:t>Pápež sa obracia na mladých: </a:t>
            </a:r>
            <a:endParaRPr lang="sk-SK" sz="45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sz="4500" b="1" dirty="0" smtClean="0">
                <a:solidFill>
                  <a:srgbClr val="0070C0"/>
                </a:solidFill>
              </a:rPr>
              <a:t>„</a:t>
            </a:r>
            <a:r>
              <a:rPr lang="sk-SK" sz="4500" b="1" dirty="0">
                <a:solidFill>
                  <a:srgbClr val="0070C0"/>
                </a:solidFill>
              </a:rPr>
              <a:t>Aj my sa môžeme obrátiť a obnoviť, a v bežnom živote robiť naďalej to, čo sme zvykli robiť, ale s obráteným srdcom a s odlišnou motiváciou.“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8622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1053</TotalTime>
  <Words>874</Words>
  <Application>Microsoft Office PowerPoint</Application>
  <PresentationFormat>Širokouhlá</PresentationFormat>
  <Paragraphs>68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Organický motív</vt:lpstr>
      <vt:lpstr>Posolstvo pápeža Františka  ku 36.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  <vt:lpstr>Posolstvo k SDM 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Posolstvo pápeža Františka  ku 36. SDM 2021</dc:title>
  <dc:creator>Konto Microsoft</dc:creator>
  <cp:lastModifiedBy>Konto Microsoft</cp:lastModifiedBy>
  <cp:revision>31</cp:revision>
  <dcterms:created xsi:type="dcterms:W3CDTF">2022-01-12T17:37:00Z</dcterms:created>
  <dcterms:modified xsi:type="dcterms:W3CDTF">2022-01-14T13:14:31Z</dcterms:modified>
</cp:coreProperties>
</file>