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3" r:id="rId5"/>
    <p:sldId id="259" r:id="rId6"/>
    <p:sldId id="260" r:id="rId7"/>
    <p:sldId id="261" r:id="rId8"/>
    <p:sldId id="266" r:id="rId9"/>
    <p:sldId id="267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10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272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94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2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571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1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26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77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88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4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8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052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3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5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937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43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337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00BFD8-47C9-4689-B4D0-67A531C60719}" type="datetimeFigureOut">
              <a:rPr lang="sk-SK" smtClean="0"/>
              <a:t>28. 2. 2022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8D433C-4A1A-4421-B46A-5F5DA4E36A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624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 smtClean="0"/>
              <a:t>Mórja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Duchovná príprava na NSM T22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47584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Mórija</a:t>
            </a:r>
            <a:r>
              <a:rPr lang="sk-SK" b="1" dirty="0" smtClean="0"/>
              <a:t> </a:t>
            </a:r>
            <a:r>
              <a:rPr lang="sk-SK" b="1" dirty="0"/>
              <a:t>– vrch skúšky a vernosti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28" y="2560321"/>
            <a:ext cx="4329953" cy="3310128"/>
          </a:xfr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30" y="2560321"/>
            <a:ext cx="4437530" cy="3310128"/>
          </a:xfrm>
        </p:spPr>
      </p:pic>
    </p:spTree>
    <p:extLst>
      <p:ext uri="{BB962C8B-B14F-4D97-AF65-F5344CB8AC3E}">
        <p14:creationId xmlns:p14="http://schemas.microsoft.com/office/powerpoint/2010/main" val="297924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Mórja</a:t>
            </a:r>
            <a:r>
              <a:rPr lang="sk-SK" b="1" dirty="0" smtClean="0"/>
              <a:t> – vrch skúšky a vernosti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661173"/>
            <a:ext cx="5015754" cy="3356386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795682" y="2433918"/>
            <a:ext cx="5607423" cy="36844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700" b="1" dirty="0" smtClean="0"/>
              <a:t>V preklade – „vidieť“.</a:t>
            </a:r>
          </a:p>
          <a:p>
            <a:pPr marL="0" indent="0" algn="ctr">
              <a:buNone/>
            </a:pPr>
            <a:r>
              <a:rPr lang="sk-SK" sz="2700" b="1" dirty="0" smtClean="0"/>
              <a:t>754 m, dnešný Jeruzalem</a:t>
            </a:r>
          </a:p>
          <a:p>
            <a:pPr marL="0" indent="0" algn="ctr">
              <a:buNone/>
            </a:pPr>
            <a:r>
              <a:rPr lang="sk-SK" sz="2700" b="1" dirty="0" smtClean="0">
                <a:solidFill>
                  <a:srgbClr val="00B050"/>
                </a:solidFill>
              </a:rPr>
              <a:t>Jeruzalemský chrám stál na mieste obety Izáka</a:t>
            </a:r>
          </a:p>
          <a:p>
            <a:pPr marL="0" indent="0" algn="ctr">
              <a:buNone/>
            </a:pPr>
            <a:r>
              <a:rPr lang="sk-SK" sz="2700" b="1" dirty="0" smtClean="0"/>
              <a:t>(Múr nárekov a Dom skaly)</a:t>
            </a:r>
            <a:endParaRPr lang="sk-SK" sz="2700" b="1" dirty="0"/>
          </a:p>
          <a:p>
            <a:pPr marL="0" indent="0" algn="ctr">
              <a:buNone/>
            </a:pPr>
            <a:r>
              <a:rPr lang="sk-SK" sz="2700" b="1" dirty="0" smtClean="0">
                <a:solidFill>
                  <a:srgbClr val="FF0000"/>
                </a:solidFill>
              </a:rPr>
              <a:t>SZ Izák je predobrazom </a:t>
            </a:r>
          </a:p>
          <a:p>
            <a:pPr marL="0" indent="0" algn="ctr">
              <a:buNone/>
            </a:pPr>
            <a:r>
              <a:rPr lang="sk-SK" sz="2700" b="1" dirty="0" smtClean="0">
                <a:solidFill>
                  <a:srgbClr val="FF0000"/>
                </a:solidFill>
              </a:rPr>
              <a:t>NZ Izáka</a:t>
            </a:r>
            <a:endParaRPr lang="sk-SK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5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Mórja</a:t>
            </a:r>
            <a:r>
              <a:rPr lang="sk-SK" b="1" dirty="0" smtClean="0"/>
              <a:t> </a:t>
            </a:r>
            <a:r>
              <a:rPr lang="sk-SK" b="1" dirty="0"/>
              <a:t>– rady od horolezcov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2" y="2560319"/>
            <a:ext cx="4666128" cy="3437069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51929" y="2560319"/>
            <a:ext cx="6024283" cy="36522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2800" b="1" dirty="0">
                <a:solidFill>
                  <a:srgbClr val="FF0000"/>
                </a:solidFill>
              </a:rPr>
              <a:t>Z vrcholu sa </a:t>
            </a:r>
            <a:r>
              <a:rPr lang="sk-SK" sz="2800" b="1" dirty="0" smtClean="0">
                <a:solidFill>
                  <a:srgbClr val="FF0000"/>
                </a:solidFill>
              </a:rPr>
              <a:t>najlepšie </a:t>
            </a:r>
            <a:r>
              <a:rPr lang="sk-SK" sz="2800" b="1" dirty="0">
                <a:solidFill>
                  <a:srgbClr val="FF0000"/>
                </a:solidFill>
              </a:rPr>
              <a:t>javí cesta</a:t>
            </a:r>
            <a:r>
              <a:rPr lang="sk-SK" sz="2800" b="1" dirty="0"/>
              <a:t>. </a:t>
            </a:r>
            <a:endParaRPr lang="sk-SK" sz="2800" b="1" dirty="0" smtClean="0"/>
          </a:p>
          <a:p>
            <a:pPr marL="0" indent="0" algn="ctr">
              <a:buNone/>
            </a:pPr>
            <a:r>
              <a:rPr lang="sk-SK" b="1" dirty="0" smtClean="0"/>
              <a:t>Aj </a:t>
            </a:r>
            <a:r>
              <a:rPr lang="sk-SK" b="1" dirty="0"/>
              <a:t>v Abrahámovej skúške sa všetko</a:t>
            </a:r>
            <a:br>
              <a:rPr lang="sk-SK" b="1" dirty="0"/>
            </a:br>
            <a:r>
              <a:rPr lang="sk-SK" b="1" dirty="0"/>
              <a:t>vyjasnilo až na </a:t>
            </a:r>
            <a:r>
              <a:rPr lang="sk-SK" b="1" dirty="0" smtClean="0"/>
              <a:t>vrchu</a:t>
            </a:r>
            <a:r>
              <a:rPr lang="sk-SK" b="1" dirty="0"/>
              <a:t> </a:t>
            </a:r>
            <a:r>
              <a:rPr lang="sk-SK" b="1" dirty="0" smtClean="0"/>
              <a:t>(</a:t>
            </a:r>
            <a:r>
              <a:rPr lang="sk-SK" b="1" dirty="0" err="1" smtClean="0"/>
              <a:t>Morja</a:t>
            </a:r>
            <a:r>
              <a:rPr lang="sk-SK" b="1" dirty="0"/>
              <a:t> </a:t>
            </a:r>
            <a:r>
              <a:rPr lang="sk-SK" b="1" dirty="0" smtClean="0"/>
              <a:t>- „Pán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vidí</a:t>
            </a:r>
            <a:r>
              <a:rPr lang="sk-SK" b="1" dirty="0" smtClean="0"/>
              <a:t>“). </a:t>
            </a:r>
            <a:r>
              <a:rPr lang="sk-SK" b="1" dirty="0"/>
              <a:t>Na vrchole skúšky, hoci sme </a:t>
            </a:r>
            <a:r>
              <a:rPr lang="sk-SK" b="1" dirty="0" smtClean="0"/>
              <a:t>zdrvení</a:t>
            </a:r>
            <a:r>
              <a:rPr lang="sk-SK" b="1" dirty="0"/>
              <a:t>, </a:t>
            </a:r>
            <a:r>
              <a:rPr lang="sk-SK" b="1" dirty="0" smtClean="0"/>
              <a:t>vtedy sa nám najlepšie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odkryje zápletka nášho života a my naberáme múdrosť na ďalšie „životné</a:t>
            </a:r>
            <a:br>
              <a:rPr lang="sk-SK" b="1" dirty="0"/>
            </a:br>
            <a:r>
              <a:rPr lang="sk-SK" b="1" dirty="0"/>
              <a:t>výstupy“. </a:t>
            </a:r>
            <a:endParaRPr lang="sk-SK" b="1" dirty="0" smtClean="0"/>
          </a:p>
          <a:p>
            <a:pPr marL="0" indent="0" algn="ctr">
              <a:buNone/>
            </a:pPr>
            <a:r>
              <a:rPr lang="sk-SK" b="1" dirty="0" smtClean="0">
                <a:solidFill>
                  <a:srgbClr val="0070C0"/>
                </a:solidFill>
              </a:rPr>
              <a:t>Iba </a:t>
            </a:r>
            <a:r>
              <a:rPr lang="sk-SK" b="1" dirty="0">
                <a:solidFill>
                  <a:srgbClr val="0070C0"/>
                </a:solidFill>
              </a:rPr>
              <a:t>„Pán vidí“, koľko ich ešte bude</a:t>
            </a:r>
            <a:r>
              <a:rPr lang="sk-SK" b="1" dirty="0" smtClean="0">
                <a:solidFill>
                  <a:srgbClr val="0070C0"/>
                </a:solidFill>
              </a:rPr>
              <a:t>...</a:t>
            </a:r>
            <a:endParaRPr lang="sk-SK" b="1" dirty="0">
              <a:solidFill>
                <a:srgbClr val="0070C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566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Mórja</a:t>
            </a:r>
            <a:r>
              <a:rPr lang="sk-SK" b="1" dirty="0" smtClean="0"/>
              <a:t> </a:t>
            </a:r>
            <a:r>
              <a:rPr lang="sk-SK" b="1" dirty="0"/>
              <a:t>– </a:t>
            </a:r>
            <a:r>
              <a:rPr lang="sk-SK" b="1" dirty="0" smtClean="0">
                <a:solidFill>
                  <a:srgbClr val="FF0000"/>
                </a:solidFill>
              </a:rPr>
              <a:t>putovanie s p. Františkom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2971800"/>
            <a:ext cx="3644153" cy="2554941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85447" y="2560320"/>
            <a:ext cx="6723529" cy="35984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300" b="1" dirty="0">
                <a:solidFill>
                  <a:srgbClr val="FF0000"/>
                </a:solidFill>
              </a:rPr>
              <a:t>Príhovor pápeža Františka v prezidentskej </a:t>
            </a:r>
            <a:r>
              <a:rPr lang="sk-SK" sz="2300" b="1" dirty="0" smtClean="0">
                <a:solidFill>
                  <a:srgbClr val="FF0000"/>
                </a:solidFill>
              </a:rPr>
              <a:t>záhrady: </a:t>
            </a:r>
            <a:r>
              <a:rPr lang="sk-SK" sz="2300" b="1" dirty="0" smtClean="0"/>
              <a:t>„</a:t>
            </a:r>
            <a:r>
              <a:rPr lang="sk-SK" sz="2300" b="1" dirty="0"/>
              <a:t>Nemá zmysel sťažovať sa na minulosť, treba si</a:t>
            </a:r>
            <a:br>
              <a:rPr lang="sk-SK" sz="2300" b="1" dirty="0"/>
            </a:br>
            <a:r>
              <a:rPr lang="sk-SK" sz="2300" b="1" dirty="0">
                <a:solidFill>
                  <a:srgbClr val="0070C0"/>
                </a:solidFill>
              </a:rPr>
              <a:t>vyhrnúť rukávy a spolu budovať budúcnosť.</a:t>
            </a:r>
            <a:br>
              <a:rPr lang="sk-SK" sz="2300" b="1" dirty="0">
                <a:solidFill>
                  <a:srgbClr val="0070C0"/>
                </a:solidFill>
              </a:rPr>
            </a:br>
            <a:r>
              <a:rPr lang="sk-SK" sz="2300" b="1" dirty="0"/>
              <a:t>Želám vám, aby ste to urobili </a:t>
            </a:r>
            <a:r>
              <a:rPr lang="sk-SK" sz="2300" b="1" dirty="0">
                <a:solidFill>
                  <a:srgbClr val="00B050"/>
                </a:solidFill>
              </a:rPr>
              <a:t>s pohľadom</a:t>
            </a:r>
            <a:br>
              <a:rPr lang="sk-SK" sz="2300" b="1" dirty="0">
                <a:solidFill>
                  <a:srgbClr val="00B050"/>
                </a:solidFill>
              </a:rPr>
            </a:br>
            <a:r>
              <a:rPr lang="sk-SK" sz="2300" b="1" dirty="0">
                <a:solidFill>
                  <a:srgbClr val="00B050"/>
                </a:solidFill>
              </a:rPr>
              <a:t>upretým nahor,</a:t>
            </a:r>
            <a:r>
              <a:rPr lang="sk-SK" sz="2300" b="1" dirty="0"/>
              <a:t> ako keď sa pozeráte na</a:t>
            </a:r>
            <a:br>
              <a:rPr lang="sk-SK" sz="2300" b="1" dirty="0"/>
            </a:br>
            <a:r>
              <a:rPr lang="sk-SK" sz="2300" b="1" dirty="0"/>
              <a:t>vaše nádherné </a:t>
            </a:r>
            <a:r>
              <a:rPr lang="sk-SK" sz="2300" b="1" dirty="0" smtClean="0"/>
              <a:t>Tatry.... Rozvíjajte </a:t>
            </a:r>
            <a:r>
              <a:rPr lang="sk-SK" sz="2300" b="1" dirty="0"/>
              <a:t>túto krásu, krásu celku</a:t>
            </a:r>
            <a:r>
              <a:rPr lang="sk-SK" sz="2300" b="1" dirty="0" smtClean="0"/>
              <a:t>. Vyžaduje </a:t>
            </a:r>
            <a:r>
              <a:rPr lang="sk-SK" sz="2300" b="1" dirty="0"/>
              <a:t>si to </a:t>
            </a:r>
            <a:r>
              <a:rPr lang="sk-SK" sz="2300" b="1" dirty="0">
                <a:solidFill>
                  <a:srgbClr val="FF0000"/>
                </a:solidFill>
              </a:rPr>
              <a:t>trpezlivosť, </a:t>
            </a:r>
            <a:r>
              <a:rPr lang="sk-SK" sz="2300" b="1" dirty="0" smtClean="0">
                <a:solidFill>
                  <a:srgbClr val="FF0000"/>
                </a:solidFill>
              </a:rPr>
              <a:t>námahu</a:t>
            </a:r>
            <a:r>
              <a:rPr lang="sk-SK" sz="2300" b="1" dirty="0">
                <a:solidFill>
                  <a:srgbClr val="FF0000"/>
                </a:solidFill>
              </a:rPr>
              <a:t>, </a:t>
            </a:r>
            <a:r>
              <a:rPr lang="sk-SK" sz="2300" b="1" dirty="0" smtClean="0">
                <a:solidFill>
                  <a:srgbClr val="FF0000"/>
                </a:solidFill>
              </a:rPr>
              <a:t>odvahu </a:t>
            </a:r>
            <a:r>
              <a:rPr lang="sk-SK" sz="2300" b="1" dirty="0">
                <a:solidFill>
                  <a:srgbClr val="FF0000"/>
                </a:solidFill>
              </a:rPr>
              <a:t>a zdieľanie</a:t>
            </a:r>
            <a:r>
              <a:rPr lang="sk-SK" sz="2300" b="1" dirty="0" smtClean="0">
                <a:solidFill>
                  <a:srgbClr val="FF0000"/>
                </a:solidFill>
              </a:rPr>
              <a:t>, elán </a:t>
            </a:r>
            <a:r>
              <a:rPr lang="sk-SK" sz="2300" b="1" dirty="0">
                <a:solidFill>
                  <a:srgbClr val="FF0000"/>
                </a:solidFill>
              </a:rPr>
              <a:t>a tvorivosť. </a:t>
            </a:r>
            <a:r>
              <a:rPr lang="sk-SK" sz="2300" b="1" dirty="0"/>
              <a:t>Ale je to ľudské dielo, ktorému nebo žehná. Nech vás Boh žehná, </a:t>
            </a:r>
            <a:r>
              <a:rPr lang="sk-SK" sz="2300" b="1" dirty="0" smtClean="0"/>
              <a:t>nech žehná </a:t>
            </a:r>
            <a:r>
              <a:rPr lang="sk-SK" sz="2300" b="1" dirty="0"/>
              <a:t>túto zem</a:t>
            </a:r>
            <a:r>
              <a:rPr lang="sk-SK" sz="2300" b="1" dirty="0" smtClean="0"/>
              <a:t>. Nech Boh žehná Slovensko!“</a:t>
            </a:r>
            <a:r>
              <a:rPr lang="sk-SK" sz="2300" b="1" dirty="0"/>
              <a:t/>
            </a:r>
            <a:br>
              <a:rPr lang="sk-SK" sz="2300" b="1" dirty="0"/>
            </a:br>
            <a:endParaRPr lang="sk-SK" sz="2300" b="1" dirty="0"/>
          </a:p>
        </p:txBody>
      </p:sp>
    </p:spTree>
    <p:extLst>
      <p:ext uri="{BB962C8B-B14F-4D97-AF65-F5344CB8AC3E}">
        <p14:creationId xmlns:p14="http://schemas.microsoft.com/office/powerpoint/2010/main" val="262763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Mórja</a:t>
            </a:r>
            <a:r>
              <a:rPr lang="sk-SK" b="1" dirty="0" smtClean="0"/>
              <a:t> </a:t>
            </a:r>
            <a:r>
              <a:rPr lang="sk-SK" b="1" dirty="0"/>
              <a:t>– </a:t>
            </a:r>
            <a:r>
              <a:rPr lang="sk-SK" b="1" dirty="0">
                <a:solidFill>
                  <a:srgbClr val="FF0000"/>
                </a:solidFill>
              </a:rPr>
              <a:t>putovanie s pápežom Františkom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319"/>
            <a:ext cx="2671480" cy="3477410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464423" y="2560319"/>
            <a:ext cx="6925236" cy="3310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b="1" dirty="0">
                <a:solidFill>
                  <a:srgbClr val="FF0000"/>
                </a:solidFill>
              </a:rPr>
              <a:t>Príhovor pápeža Františka na stretnutí s mladými v Košiciach: </a:t>
            </a:r>
            <a:r>
              <a:rPr lang="sk-SK" b="1" dirty="0" smtClean="0">
                <a:solidFill>
                  <a:srgbClr val="0070C0"/>
                </a:solidFill>
              </a:rPr>
              <a:t>„Láska </a:t>
            </a:r>
            <a:r>
              <a:rPr lang="sk-SK" b="1" dirty="0">
                <a:solidFill>
                  <a:srgbClr val="0070C0"/>
                </a:solidFill>
              </a:rPr>
              <a:t>je najväčší sen v živote, ale nie je to lacný sen.</a:t>
            </a:r>
            <a:r>
              <a:rPr lang="sk-SK" b="1" dirty="0"/>
              <a:t> Je pekný, </a:t>
            </a:r>
            <a:r>
              <a:rPr lang="sk-SK" b="1" dirty="0" smtClean="0"/>
              <a:t>ale nie </a:t>
            </a:r>
            <a:r>
              <a:rPr lang="sk-SK" b="1" dirty="0"/>
              <a:t>je ľahký – ako všetky veľké veci v živote</a:t>
            </a:r>
            <a:r>
              <a:rPr lang="sk-SK" b="1" dirty="0" smtClean="0"/>
              <a:t>... </a:t>
            </a:r>
            <a:r>
              <a:rPr lang="sk-SK" b="1" dirty="0" smtClean="0">
                <a:solidFill>
                  <a:srgbClr val="00B050"/>
                </a:solidFill>
              </a:rPr>
              <a:t>Sú </a:t>
            </a:r>
            <a:r>
              <a:rPr lang="sk-SK" b="1" dirty="0">
                <a:solidFill>
                  <a:srgbClr val="00B050"/>
                </a:solidFill>
              </a:rPr>
              <a:t>potrebné nové oči, oči, ktoré sa nenechajú oklamať vzhľadom. </a:t>
            </a:r>
            <a:r>
              <a:rPr lang="sk-SK" b="1" dirty="0"/>
              <a:t>Priatelia</a:t>
            </a:r>
            <a:r>
              <a:rPr lang="sk-SK" b="1" dirty="0" smtClean="0"/>
              <a:t>, </a:t>
            </a:r>
            <a:r>
              <a:rPr lang="sk-SK" b="1" dirty="0" err="1" smtClean="0">
                <a:solidFill>
                  <a:srgbClr val="FF0000"/>
                </a:solidFill>
              </a:rPr>
              <a:t>nebanalizujme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lásku</a:t>
            </a:r>
            <a:r>
              <a:rPr lang="sk-SK" b="1" dirty="0"/>
              <a:t>, pretože láska nie je len emócia a cit; tie sú nanajvýš tak jej</a:t>
            </a:r>
            <a:br>
              <a:rPr lang="sk-SK" b="1" dirty="0"/>
            </a:br>
            <a:r>
              <a:rPr lang="sk-SK" b="1" dirty="0"/>
              <a:t>začiatkom. </a:t>
            </a:r>
            <a:r>
              <a:rPr lang="sk-SK" b="1" dirty="0">
                <a:solidFill>
                  <a:srgbClr val="0070C0"/>
                </a:solidFill>
              </a:rPr>
              <a:t>Láska neznamená mať všetko a hneď, nezodpovedá logike – použi a odhoď</a:t>
            </a:r>
            <a:r>
              <a:rPr lang="sk-SK" b="1" dirty="0" smtClean="0">
                <a:solidFill>
                  <a:srgbClr val="0070C0"/>
                </a:solidFill>
              </a:rPr>
              <a:t>.“</a:t>
            </a:r>
            <a:r>
              <a:rPr lang="sk-SK" b="1" dirty="0">
                <a:solidFill>
                  <a:srgbClr val="0070C0"/>
                </a:solidFill>
              </a:rPr>
              <a:t/>
            </a:r>
            <a:br>
              <a:rPr lang="sk-SK" b="1" dirty="0">
                <a:solidFill>
                  <a:srgbClr val="0070C0"/>
                </a:solidFill>
              </a:rPr>
            </a:br>
            <a:endParaRPr lang="sk-SK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1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/>
              <a:t>Mória</a:t>
            </a:r>
            <a:r>
              <a:rPr lang="sk-SK" b="1" dirty="0"/>
              <a:t> – </a:t>
            </a:r>
            <a:r>
              <a:rPr lang="sk-SK" b="1" dirty="0">
                <a:solidFill>
                  <a:srgbClr val="FF0000"/>
                </a:solidFill>
              </a:rPr>
              <a:t>putovanie s </a:t>
            </a:r>
            <a:r>
              <a:rPr lang="sk-SK" b="1" dirty="0" smtClean="0">
                <a:solidFill>
                  <a:srgbClr val="FF0000"/>
                </a:solidFill>
              </a:rPr>
              <a:t>pápežom </a:t>
            </a:r>
            <a:r>
              <a:rPr lang="sk-SK" b="1" dirty="0">
                <a:solidFill>
                  <a:srgbClr val="FF0000"/>
                </a:solidFill>
              </a:rPr>
              <a:t>Františkom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1" y="2560319"/>
            <a:ext cx="3321423" cy="3423621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54389" y="2560319"/>
            <a:ext cx="6535270" cy="35844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300" b="1" dirty="0">
                <a:solidFill>
                  <a:srgbClr val="FF0000"/>
                </a:solidFill>
              </a:rPr>
              <a:t>Príhovor pápeža Františka na stretnutí s mladými v </a:t>
            </a:r>
            <a:r>
              <a:rPr lang="sk-SK" sz="2300" b="1" dirty="0" smtClean="0">
                <a:solidFill>
                  <a:srgbClr val="FF0000"/>
                </a:solidFill>
              </a:rPr>
              <a:t>Košiciach:</a:t>
            </a:r>
            <a:r>
              <a:rPr lang="sk-SK" sz="2300" b="1" dirty="0" smtClean="0"/>
              <a:t> </a:t>
            </a:r>
            <a:r>
              <a:rPr lang="sk-SK" sz="2300" b="1" dirty="0" smtClean="0">
                <a:solidFill>
                  <a:srgbClr val="0070C0"/>
                </a:solidFill>
              </a:rPr>
              <a:t>„Láska </a:t>
            </a:r>
            <a:r>
              <a:rPr lang="sk-SK" sz="2300" b="1" dirty="0">
                <a:solidFill>
                  <a:srgbClr val="0070C0"/>
                </a:solidFill>
              </a:rPr>
              <a:t>je vernosť, dar, zodpovednosť. </a:t>
            </a:r>
            <a:r>
              <a:rPr lang="sk-SK" sz="2300" b="1" dirty="0"/>
              <a:t>Skutočnou originalitou dnes, skutočnou revolúciou je </a:t>
            </a:r>
            <a:r>
              <a:rPr lang="sk-SK" sz="2300" b="1" dirty="0">
                <a:solidFill>
                  <a:srgbClr val="00B050"/>
                </a:solidFill>
              </a:rPr>
              <a:t>oslobodiť sa od kultúry provizórnosti</a:t>
            </a:r>
            <a:r>
              <a:rPr lang="sk-SK" sz="2300" b="1" dirty="0"/>
              <a:t>, ísť nad rámec inštinktu a nad rámec okamihu, znamená </a:t>
            </a:r>
            <a:r>
              <a:rPr lang="sk-SK" sz="2300" b="1" dirty="0">
                <a:solidFill>
                  <a:srgbClr val="FF0000"/>
                </a:solidFill>
              </a:rPr>
              <a:t>milovať na celý život a celou svojou bytosťou... </a:t>
            </a:r>
            <a:r>
              <a:rPr lang="sk-SK" sz="2300" b="1" dirty="0"/>
              <a:t>Máme pred očami blahoslavenú Annu, hrdinku lásky. Hovorí nám, aby sme sa usilovali o </a:t>
            </a:r>
            <a:r>
              <a:rPr lang="sk-SK" sz="2300" b="1" dirty="0">
                <a:solidFill>
                  <a:srgbClr val="0070C0"/>
                </a:solidFill>
              </a:rPr>
              <a:t>vysoké ciele. </a:t>
            </a:r>
            <a:r>
              <a:rPr lang="sk-SK" sz="2300" b="1" dirty="0"/>
              <a:t>Prosím vás, </a:t>
            </a:r>
            <a:r>
              <a:rPr lang="sk-SK" sz="2300" b="1" dirty="0">
                <a:solidFill>
                  <a:srgbClr val="00B050"/>
                </a:solidFill>
              </a:rPr>
              <a:t>nenechajme dni nášho života plynúť ako epizódy v </a:t>
            </a:r>
            <a:r>
              <a:rPr lang="sk-SK" sz="2300" b="1" dirty="0" err="1">
                <a:solidFill>
                  <a:srgbClr val="00B050"/>
                </a:solidFill>
              </a:rPr>
              <a:t>telenovele</a:t>
            </a:r>
            <a:r>
              <a:rPr lang="sk-SK" sz="2300" b="1" dirty="0">
                <a:solidFill>
                  <a:srgbClr val="00B050"/>
                </a:solidFill>
              </a:rPr>
              <a:t>.“</a:t>
            </a:r>
            <a:br>
              <a:rPr lang="sk-SK" sz="2300" b="1" dirty="0">
                <a:solidFill>
                  <a:srgbClr val="00B050"/>
                </a:solidFill>
              </a:rPr>
            </a:br>
            <a:endParaRPr lang="sk-SK" sz="2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9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Mórja</a:t>
            </a:r>
            <a:r>
              <a:rPr lang="sk-SK" b="1" dirty="0"/>
              <a:t> – vrch skúšky a vernosti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560320"/>
            <a:ext cx="5063744" cy="3459480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134356" cy="3459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Zanechaj provizórnosť </a:t>
            </a:r>
            <a:r>
              <a:rPr lang="sk-SK" sz="2500" b="1" dirty="0" smtClean="0">
                <a:solidFill>
                  <a:srgbClr val="00B050"/>
                </a:solidFill>
              </a:rPr>
              <a:t>(ponevieranie sa) – pohodlie, ľahostajnosť, lenivosť...</a:t>
            </a:r>
          </a:p>
          <a:p>
            <a:pPr marL="0" indent="0" algn="ctr">
              <a:buNone/>
            </a:pPr>
            <a:r>
              <a:rPr lang="sk-SK" sz="2800" b="1" dirty="0">
                <a:solidFill>
                  <a:srgbClr val="FF0000"/>
                </a:solidFill>
              </a:rPr>
              <a:t>M</a:t>
            </a:r>
            <a:r>
              <a:rPr lang="sk-SK" sz="2800" b="1" dirty="0" smtClean="0">
                <a:solidFill>
                  <a:srgbClr val="FF0000"/>
                </a:solidFill>
              </a:rPr>
              <a:t>odli sa </a:t>
            </a:r>
            <a:r>
              <a:rPr lang="sk-SK" sz="2500" b="1" dirty="0" smtClean="0">
                <a:solidFill>
                  <a:srgbClr val="FF0000"/>
                </a:solidFill>
              </a:rPr>
              <a:t>za „nové oči“...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Vykroč</a:t>
            </a:r>
            <a:r>
              <a:rPr lang="sk-SK" sz="2500" b="1" dirty="0" smtClean="0">
                <a:solidFill>
                  <a:srgbClr val="0070C0"/>
                </a:solidFill>
              </a:rPr>
              <a:t> – s trpezlivosťou, odvahou, tvorivosťou – objavovať pravú hodnotu lásky (pôstna aktivita)...</a:t>
            </a:r>
            <a:endParaRPr lang="sk-SK" sz="2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0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Mórja</a:t>
            </a:r>
            <a:r>
              <a:rPr lang="sk-SK" b="1" dirty="0"/>
              <a:t> – vrch skúšky a vernosti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09883" y="2560319"/>
            <a:ext cx="6414246" cy="3625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b="1" dirty="0" smtClean="0">
                <a:solidFill>
                  <a:srgbClr val="0070C0"/>
                </a:solidFill>
              </a:rPr>
              <a:t>Prečítaj </a:t>
            </a:r>
            <a:r>
              <a:rPr lang="sk-SK" b="1" dirty="0">
                <a:solidFill>
                  <a:srgbClr val="0070C0"/>
                </a:solidFill>
              </a:rPr>
              <a:t>si každý deň novú výzvu a urob všetko preto, aby si ju splnil.</a:t>
            </a:r>
            <a:r>
              <a:rPr lang="sk-SK" b="1" dirty="0"/>
              <a:t> </a:t>
            </a:r>
            <a:r>
              <a:rPr lang="sk-SK" b="1" dirty="0">
                <a:solidFill>
                  <a:srgbClr val="00B050"/>
                </a:solidFill>
              </a:rPr>
              <a:t>Ak sa Ti výzvu podarí splniť, do štvorčeka si poznač „x</a:t>
            </a:r>
            <a:r>
              <a:rPr lang="sk-SK" b="1" dirty="0" smtClean="0">
                <a:solidFill>
                  <a:srgbClr val="00B050"/>
                </a:solidFill>
              </a:rPr>
              <a:t>“, ak </a:t>
            </a:r>
            <a:r>
              <a:rPr lang="sk-SK" b="1" dirty="0">
                <a:solidFill>
                  <a:srgbClr val="00B050"/>
                </a:solidFill>
              </a:rPr>
              <a:t>sa ti výzva nepodarí, nezúfaj, skús úlohu dobehnúť v iný deň.</a:t>
            </a:r>
            <a:r>
              <a:rPr lang="sk-SK" b="1" dirty="0"/>
              <a:t> </a:t>
            </a:r>
            <a:r>
              <a:rPr lang="sk-SK" b="1" dirty="0">
                <a:solidFill>
                  <a:srgbClr val="FF0000"/>
                </a:solidFill>
              </a:rPr>
              <a:t>Buď však úprimný, nejde o to, aby si ukázal ostatným, že si dobrý, ale aby Tvoju snahu videl Boh, Tvoj milujúci Otec</a:t>
            </a:r>
            <a:r>
              <a:rPr lang="sk-SK" b="1" dirty="0"/>
              <a:t>.                             </a:t>
            </a:r>
          </a:p>
          <a:p>
            <a:pPr marL="0" indent="0" algn="ctr">
              <a:buNone/>
            </a:pPr>
            <a:r>
              <a:rPr lang="sk-SK" b="1"/>
              <a:t>Začíname </a:t>
            </a:r>
            <a:r>
              <a:rPr lang="sk-SK" b="1" smtClean="0"/>
              <a:t>Popolcovou </a:t>
            </a:r>
            <a:r>
              <a:rPr lang="sk-SK" b="1" dirty="0"/>
              <a:t>stredou 02.03.2022 a končíme Bielou sobotou 16.04.2022.</a:t>
            </a:r>
          </a:p>
          <a:p>
            <a:endParaRPr lang="sk-SK" dirty="0"/>
          </a:p>
        </p:txBody>
      </p:sp>
      <p:pic>
        <p:nvPicPr>
          <p:cNvPr id="5" name="Zástupný symbol obsahu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7507" y="2560319"/>
            <a:ext cx="4222376" cy="32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8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2663</TotalTime>
  <Words>315</Words>
  <Application>Microsoft Office PowerPoint</Application>
  <PresentationFormat>Širokouhlá</PresentationFormat>
  <Paragraphs>27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Organický motív</vt:lpstr>
      <vt:lpstr>Mórja</vt:lpstr>
      <vt:lpstr>Mórija – vrch skúšky a vernosti</vt:lpstr>
      <vt:lpstr>Mórja – vrch skúšky a vernosti</vt:lpstr>
      <vt:lpstr>Mórja – rady od horolezcov</vt:lpstr>
      <vt:lpstr>Mórja – putovanie s p. Františkom</vt:lpstr>
      <vt:lpstr>Mórja – putovanie s pápežom Františkom</vt:lpstr>
      <vt:lpstr>Mória – putovanie s pápežom Františkom</vt:lpstr>
      <vt:lpstr>Mórja – vrch skúšky a vernosti</vt:lpstr>
      <vt:lpstr>Mórja – vrch skúšky a vernosti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Mória</dc:title>
  <dc:creator>Konto Microsoft</dc:creator>
  <cp:lastModifiedBy>Konto Microsoft</cp:lastModifiedBy>
  <cp:revision>36</cp:revision>
  <dcterms:created xsi:type="dcterms:W3CDTF">2022-02-22T14:35:53Z</dcterms:created>
  <dcterms:modified xsi:type="dcterms:W3CDTF">2022-02-28T19:41:06Z</dcterms:modified>
</cp:coreProperties>
</file>