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6" r:id="rId7"/>
    <p:sldId id="260" r:id="rId8"/>
    <p:sldId id="267" r:id="rId9"/>
    <p:sldId id="261" r:id="rId10"/>
    <p:sldId id="268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Karmel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Vrch klamstva a pravdy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70066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0080" y="1867989"/>
            <a:ext cx="11038114" cy="43368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Cukrová viera – pápež pri stretnutí v Šaštíne:</a:t>
            </a:r>
          </a:p>
          <a:p>
            <a:pPr marL="0" indent="0" algn="ctr">
              <a:buNone/>
            </a:pPr>
            <a:r>
              <a:rPr lang="sk-SK" sz="2800" b="1" dirty="0" smtClean="0"/>
              <a:t>Viera nie je ako cukor? Prečo?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LEBO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Ježiš</a:t>
            </a:r>
            <a:r>
              <a:rPr lang="sk-SK" sz="2800" b="1" dirty="0" smtClean="0"/>
              <a:t> </a:t>
            </a:r>
            <a:r>
              <a:rPr lang="sk-SK" sz="2800" b="1" dirty="0">
                <a:solidFill>
                  <a:srgbClr val="0070C0"/>
                </a:solidFill>
              </a:rPr>
              <a:t>p</a:t>
            </a:r>
            <a:r>
              <a:rPr lang="sk-SK" sz="2800" b="1" dirty="0" smtClean="0">
                <a:solidFill>
                  <a:srgbClr val="0070C0"/>
                </a:solidFill>
              </a:rPr>
              <a:t>rišiel</a:t>
            </a:r>
            <a:r>
              <a:rPr lang="sk-SK" sz="2800" b="1" dirty="0">
                <a:solidFill>
                  <a:srgbClr val="0070C0"/>
                </a:solidFill>
              </a:rPr>
              <a:t>, aby priniesol svetlo tam, kde bola </a:t>
            </a:r>
            <a:r>
              <a:rPr lang="sk-SK" sz="2800" b="1" dirty="0" smtClean="0">
                <a:solidFill>
                  <a:srgbClr val="0070C0"/>
                </a:solidFill>
              </a:rPr>
              <a:t>tma...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Pred </a:t>
            </a:r>
            <a:r>
              <a:rPr lang="sk-SK" sz="2800" b="1" dirty="0">
                <a:solidFill>
                  <a:srgbClr val="00B050"/>
                </a:solidFill>
              </a:rPr>
              <a:t>Ježišom nik nemôže zostať </a:t>
            </a:r>
            <a:r>
              <a:rPr lang="sk-SK" sz="2800" b="1" dirty="0" smtClean="0">
                <a:solidFill>
                  <a:srgbClr val="00B050"/>
                </a:solidFill>
              </a:rPr>
              <a:t>vlažný...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Prijať </a:t>
            </a:r>
            <a:r>
              <a:rPr lang="sk-SK" sz="2800" b="1" dirty="0">
                <a:solidFill>
                  <a:srgbClr val="FF0000"/>
                </a:solidFill>
              </a:rPr>
              <a:t>ho </a:t>
            </a:r>
            <a:r>
              <a:rPr lang="sk-SK" sz="2800" b="1" dirty="0" smtClean="0">
                <a:solidFill>
                  <a:srgbClr val="FF0000"/>
                </a:solidFill>
              </a:rPr>
              <a:t>znamená: </a:t>
            </a:r>
            <a:r>
              <a:rPr lang="sk-SK" sz="2800" b="1" dirty="0" smtClean="0">
                <a:solidFill>
                  <a:schemeClr val="tx1"/>
                </a:solidFill>
              </a:rPr>
              <a:t>súhlasiť </a:t>
            </a:r>
            <a:r>
              <a:rPr lang="sk-SK" sz="2800" b="1" dirty="0">
                <a:solidFill>
                  <a:schemeClr val="tx1"/>
                </a:solidFill>
              </a:rPr>
              <a:t>s tým, aby u mňa odhalil </a:t>
            </a:r>
            <a:r>
              <a:rPr lang="sk-SK" sz="2800" b="1" dirty="0" smtClean="0">
                <a:solidFill>
                  <a:schemeClr val="tx1"/>
                </a:solidFill>
              </a:rPr>
              <a:t>modly</a:t>
            </a:r>
            <a:r>
              <a:rPr lang="sk-SK" sz="2800" b="1" dirty="0">
                <a:solidFill>
                  <a:schemeClr val="tx1"/>
                </a:solidFill>
              </a:rPr>
              <a:t>, 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vnuknutia </a:t>
            </a:r>
            <a:r>
              <a:rPr lang="sk-SK" sz="2800" b="1" dirty="0">
                <a:solidFill>
                  <a:schemeClr val="tx1"/>
                </a:solidFill>
              </a:rPr>
              <a:t>zla a aby sa pre mňa stal </a:t>
            </a:r>
            <a:r>
              <a:rPr lang="sk-SK" sz="2800" b="1" dirty="0" smtClean="0">
                <a:solidFill>
                  <a:schemeClr val="tx1"/>
                </a:solidFill>
              </a:rPr>
              <a:t>vzkriesením –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On podáva </a:t>
            </a:r>
            <a:r>
              <a:rPr lang="sk-SK" sz="2800" b="1" dirty="0">
                <a:solidFill>
                  <a:schemeClr val="tx1"/>
                </a:solidFill>
              </a:rPr>
              <a:t>mi ruku a </a:t>
            </a:r>
            <a:r>
              <a:rPr lang="sk-SK" sz="2800" b="1" dirty="0" smtClean="0">
                <a:solidFill>
                  <a:schemeClr val="tx1"/>
                </a:solidFill>
              </a:rPr>
              <a:t>pomáha znovu začať</a:t>
            </a:r>
            <a:r>
              <a:rPr lang="sk-SK" sz="2800" b="1" dirty="0">
                <a:solidFill>
                  <a:schemeClr val="tx1"/>
                </a:solidFill>
              </a:rPr>
              <a:t>.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endParaRPr lang="sk-SK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1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Karmel</a:t>
            </a:r>
            <a:endParaRPr lang="sk-SK" b="1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81344" y="2991394"/>
            <a:ext cx="4718304" cy="3030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Božie svetlo</a:t>
            </a:r>
          </a:p>
          <a:p>
            <a:pPr marL="0" indent="0" algn="ctr">
              <a:buNone/>
            </a:pPr>
            <a:r>
              <a:rPr lang="sk-SK" sz="4000" b="1" dirty="0">
                <a:solidFill>
                  <a:srgbClr val="00B050"/>
                </a:solidFill>
              </a:rPr>
              <a:t>n</a:t>
            </a:r>
            <a:r>
              <a:rPr lang="sk-SK" sz="4000" b="1" dirty="0" smtClean="0">
                <a:solidFill>
                  <a:srgbClr val="00B050"/>
                </a:solidFill>
              </a:rPr>
              <a:t>aše tiene</a:t>
            </a:r>
          </a:p>
          <a:p>
            <a:pPr marL="0" indent="0" algn="ctr">
              <a:buNone/>
            </a:pPr>
            <a:r>
              <a:rPr lang="sk-SK" sz="4000" b="1" dirty="0" smtClean="0">
                <a:solidFill>
                  <a:srgbClr val="FF0000"/>
                </a:solidFill>
              </a:rPr>
              <a:t>Kristova láska</a:t>
            </a:r>
            <a:endParaRPr lang="sk-SK" sz="4000" b="1" dirty="0">
              <a:solidFill>
                <a:srgbClr val="FF0000"/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2560320"/>
            <a:ext cx="2978331" cy="3461657"/>
          </a:xfrm>
        </p:spPr>
      </p:pic>
    </p:spTree>
    <p:extLst>
      <p:ext uri="{BB962C8B-B14F-4D97-AF65-F5344CB8AC3E}">
        <p14:creationId xmlns:p14="http://schemas.microsoft.com/office/powerpoint/2010/main" val="76971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Národné stretnutie mládeže – T 22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6023" y="2481943"/>
            <a:ext cx="10763794" cy="36967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solidFill>
                  <a:srgbClr val="0070C0"/>
                </a:solidFill>
              </a:rPr>
              <a:t>28. – 31.7.2022 Trenčín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Prečo ísť?</a:t>
            </a:r>
          </a:p>
          <a:p>
            <a:pPr marL="0" indent="0" algn="ctr">
              <a:buNone/>
            </a:pPr>
            <a:r>
              <a:rPr lang="sk-SK" sz="3200" b="1" dirty="0" smtClean="0"/>
              <a:t>Spoznáš nových priateľov, zažiješ malé SDM, </a:t>
            </a:r>
            <a:r>
              <a:rPr lang="sk-SK" sz="3200" b="1" dirty="0" smtClean="0">
                <a:solidFill>
                  <a:srgbClr val="00B050"/>
                </a:solidFill>
              </a:rPr>
              <a:t>spoznáš bohatstvo SK Cirkvi, naučíš sa nové veci,</a:t>
            </a:r>
            <a:r>
              <a:rPr lang="sk-SK" sz="3200" b="1" dirty="0" smtClean="0"/>
              <a:t> zabavíš sa, povzbudíš sa vo viere, </a:t>
            </a:r>
            <a:r>
              <a:rPr lang="sk-SK" sz="3200" b="1" dirty="0" smtClean="0">
                <a:solidFill>
                  <a:srgbClr val="0070C0"/>
                </a:solidFill>
              </a:rPr>
              <a:t>nájdeš nové impulzy...</a:t>
            </a:r>
          </a:p>
          <a:p>
            <a:pPr marL="0" indent="0" algn="ctr">
              <a:buNone/>
            </a:pPr>
            <a:r>
              <a:rPr lang="sk-SK" sz="3600" b="1" dirty="0">
                <a:solidFill>
                  <a:srgbClr val="FF0000"/>
                </a:solidFill>
              </a:rPr>
              <a:t>Tak čo, pridáš sa k nám na toto skvelé dobrodružstvo?</a:t>
            </a:r>
          </a:p>
        </p:txBody>
      </p:sp>
    </p:spTree>
    <p:extLst>
      <p:ext uri="{BB962C8B-B14F-4D97-AF65-F5344CB8AC3E}">
        <p14:creationId xmlns:p14="http://schemas.microsoft.com/office/powerpoint/2010/main" val="10705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60320"/>
            <a:ext cx="4648198" cy="3474720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943600" y="2560320"/>
            <a:ext cx="5447211" cy="3566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Viete o tom, že?</a:t>
            </a:r>
          </a:p>
          <a:p>
            <a:pPr marL="0" indent="0" algn="ctr">
              <a:buNone/>
            </a:pPr>
            <a:r>
              <a:rPr lang="sk-SK" sz="2800" b="1" dirty="0" smtClean="0"/>
              <a:t>Karmel iba v SZ, v prekl. Božia vinica.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Zastávka Sv. Rodiny.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Karmel ako pohorie: 40 km,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6 – 8 km, 547 m.</a:t>
            </a:r>
          </a:p>
        </p:txBody>
      </p:sp>
    </p:spTree>
    <p:extLst>
      <p:ext uri="{BB962C8B-B14F-4D97-AF65-F5344CB8AC3E}">
        <p14:creationId xmlns:p14="http://schemas.microsoft.com/office/powerpoint/2010/main" val="342851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Karmel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2560320"/>
            <a:ext cx="4885507" cy="3500846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956663" y="2782388"/>
            <a:ext cx="5212080" cy="3278777"/>
          </a:xfrm>
        </p:spPr>
        <p:txBody>
          <a:bodyPr/>
          <a:lstStyle/>
          <a:p>
            <a:pPr marL="0" indent="0" algn="ctr">
              <a:buNone/>
            </a:pPr>
            <a:r>
              <a:rPr lang="sk-SK" sz="3200" b="1" dirty="0">
                <a:solidFill>
                  <a:srgbClr val="FF0000"/>
                </a:solidFill>
              </a:rPr>
              <a:t>Viete o tom, že?</a:t>
            </a:r>
          </a:p>
          <a:p>
            <a:pPr marL="0" indent="0" algn="ctr">
              <a:buNone/>
            </a:pPr>
            <a:r>
              <a:rPr lang="sk-SK" sz="3200" b="1" dirty="0">
                <a:solidFill>
                  <a:srgbClr val="00B050"/>
                </a:solidFill>
              </a:rPr>
              <a:t>Karmel a prorok Eliáš – poznanie pravého </a:t>
            </a:r>
            <a:r>
              <a:rPr lang="sk-SK" sz="3200" b="1" dirty="0" smtClean="0">
                <a:solidFill>
                  <a:srgbClr val="00B050"/>
                </a:solidFill>
              </a:rPr>
              <a:t>Boha.</a:t>
            </a:r>
          </a:p>
          <a:p>
            <a:pPr marL="0" indent="0" algn="ctr">
              <a:buNone/>
            </a:pPr>
            <a:r>
              <a:rPr lang="sk-SK" sz="3200" b="1" dirty="0" smtClean="0"/>
              <a:t>Karmel a karmelitáni – </a:t>
            </a:r>
          </a:p>
          <a:p>
            <a:pPr marL="0" indent="0" algn="ctr">
              <a:buNone/>
            </a:pPr>
            <a:r>
              <a:rPr lang="sk-SK" sz="3200" b="1" dirty="0" err="1" smtClean="0"/>
              <a:t>Stella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maris</a:t>
            </a:r>
            <a:endParaRPr lang="sk-SK" sz="3200" b="1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360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 a Eliáš</a:t>
            </a:r>
            <a:endParaRPr lang="sk-SK" sz="4800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560320"/>
            <a:ext cx="4049485" cy="3435531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6" y="2560320"/>
            <a:ext cx="5057501" cy="3435531"/>
          </a:xfrm>
        </p:spPr>
      </p:pic>
    </p:spTree>
    <p:extLst>
      <p:ext uri="{BB962C8B-B14F-4D97-AF65-F5344CB8AC3E}">
        <p14:creationId xmlns:p14="http://schemas.microsoft.com/office/powerpoint/2010/main" val="58059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23405" y="1920240"/>
            <a:ext cx="10189029" cy="41801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300" b="1" dirty="0">
                <a:solidFill>
                  <a:srgbClr val="FF0000"/>
                </a:solidFill>
              </a:rPr>
              <a:t>Sny a ilúzie – pápež mladým v Košiciach:</a:t>
            </a:r>
          </a:p>
          <a:p>
            <a:pPr marL="0" indent="0" algn="ctr">
              <a:buNone/>
            </a:pPr>
            <a:r>
              <a:rPr lang="sk-SK" sz="3300" b="1" dirty="0" smtClean="0"/>
              <a:t>„Nepočúvajte </a:t>
            </a:r>
            <a:r>
              <a:rPr lang="sk-SK" sz="3300" b="1" dirty="0"/>
              <a:t>tých, ktorí vám hovoria o snoch, a namiesto toho vám predávajú ilúzie... </a:t>
            </a:r>
            <a:r>
              <a:rPr lang="pl-PL" sz="3300" b="1" dirty="0">
                <a:solidFill>
                  <a:srgbClr val="00B050"/>
                </a:solidFill>
              </a:rPr>
              <a:t>Nežijeme na to, aby sme sedeli na lavičke ako náhradníci za niekoho iného... </a:t>
            </a:r>
            <a:r>
              <a:rPr lang="sk-SK" sz="3300" b="1" dirty="0"/>
              <a:t>každý je v Božích očiach jedinečný... </a:t>
            </a:r>
            <a:r>
              <a:rPr lang="sk-SK" sz="3300" b="1" dirty="0">
                <a:solidFill>
                  <a:srgbClr val="0070C0"/>
                </a:solidFill>
              </a:rPr>
              <a:t>aby sme prežili príbeh lásky s Bohom, aby sme mali odvahu robiť veľké rozhodnutia, aby sme sa pustili do nádherného rizika </a:t>
            </a:r>
            <a:r>
              <a:rPr lang="sk-SK" sz="3300" b="1" dirty="0" smtClean="0">
                <a:solidFill>
                  <a:srgbClr val="0070C0"/>
                </a:solidFill>
              </a:rPr>
              <a:t>lásky.“</a:t>
            </a:r>
            <a:endParaRPr lang="sk-SK" sz="33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61797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23405" y="1920240"/>
            <a:ext cx="10189029" cy="4180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300" b="1" dirty="0">
                <a:solidFill>
                  <a:srgbClr val="FF0000"/>
                </a:solidFill>
              </a:rPr>
              <a:t>Sny a ilúzie – pápež mladým v Košiciach:</a:t>
            </a:r>
          </a:p>
          <a:p>
            <a:pPr marL="0" indent="0" algn="ctr">
              <a:buNone/>
            </a:pPr>
            <a:r>
              <a:rPr lang="sk-SK" sz="3300" b="1" dirty="0" smtClean="0">
                <a:solidFill>
                  <a:srgbClr val="00B050"/>
                </a:solidFill>
              </a:rPr>
              <a:t>Boží sen </a:t>
            </a:r>
          </a:p>
          <a:p>
            <a:pPr marL="0" indent="0" algn="ctr">
              <a:buNone/>
            </a:pPr>
            <a:r>
              <a:rPr lang="sk-SK" sz="3300" b="1" dirty="0"/>
              <a:t>K</a:t>
            </a:r>
            <a:r>
              <a:rPr lang="sk-SK" sz="3300" b="1" dirty="0" smtClean="0"/>
              <a:t>aždý </a:t>
            </a:r>
            <a:r>
              <a:rPr lang="sk-SK" sz="3300" b="1" dirty="0"/>
              <a:t>je v Božích očiach jedinečný... </a:t>
            </a:r>
            <a:r>
              <a:rPr lang="sk-SK" sz="33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sk-SK" sz="3300" b="1" dirty="0" smtClean="0">
                <a:solidFill>
                  <a:srgbClr val="0070C0"/>
                </a:solidFill>
              </a:rPr>
              <a:t>sme súčasťou príbehu </a:t>
            </a:r>
            <a:r>
              <a:rPr lang="sk-SK" sz="3300" b="1" dirty="0">
                <a:solidFill>
                  <a:srgbClr val="0070C0"/>
                </a:solidFill>
              </a:rPr>
              <a:t>lásky s </a:t>
            </a:r>
            <a:r>
              <a:rPr lang="sk-SK" sz="3300" b="1" dirty="0" smtClean="0">
                <a:solidFill>
                  <a:srgbClr val="0070C0"/>
                </a:solidFill>
              </a:rPr>
              <a:t>Bohom ...</a:t>
            </a:r>
          </a:p>
          <a:p>
            <a:pPr marL="0" indent="0" algn="ctr">
              <a:buNone/>
            </a:pPr>
            <a:r>
              <a:rPr lang="sk-SK" sz="3300" b="1" dirty="0" smtClean="0">
                <a:solidFill>
                  <a:schemeClr val="tx1"/>
                </a:solidFill>
              </a:rPr>
              <a:t>Boh mi dáva odvahu </a:t>
            </a:r>
            <a:r>
              <a:rPr lang="sk-SK" sz="3300" b="1" dirty="0">
                <a:solidFill>
                  <a:schemeClr val="tx1"/>
                </a:solidFill>
              </a:rPr>
              <a:t>robiť veľké </a:t>
            </a:r>
            <a:r>
              <a:rPr lang="sk-SK" sz="3300" b="1" dirty="0" smtClean="0">
                <a:solidFill>
                  <a:schemeClr val="tx1"/>
                </a:solidFill>
              </a:rPr>
              <a:t>rozhodnutia ...</a:t>
            </a:r>
          </a:p>
          <a:p>
            <a:pPr marL="0" indent="0" algn="ctr">
              <a:buNone/>
            </a:pPr>
            <a:r>
              <a:rPr lang="sk-SK" sz="3300" b="1" dirty="0">
                <a:solidFill>
                  <a:srgbClr val="0070C0"/>
                </a:solidFill>
              </a:rPr>
              <a:t>o</a:t>
            </a:r>
            <a:r>
              <a:rPr lang="sk-SK" sz="3300" b="1" dirty="0" smtClean="0">
                <a:solidFill>
                  <a:srgbClr val="0070C0"/>
                </a:solidFill>
              </a:rPr>
              <a:t>dvahu vstúpiť do </a:t>
            </a:r>
            <a:r>
              <a:rPr lang="sk-SK" sz="3300" b="1" dirty="0">
                <a:solidFill>
                  <a:srgbClr val="0070C0"/>
                </a:solidFill>
              </a:rPr>
              <a:t>nádherného rizika </a:t>
            </a:r>
            <a:r>
              <a:rPr lang="sk-SK" sz="3300" b="1" dirty="0" smtClean="0">
                <a:solidFill>
                  <a:srgbClr val="0070C0"/>
                </a:solidFill>
              </a:rPr>
              <a:t>lásky</a:t>
            </a:r>
            <a:r>
              <a:rPr lang="sk-SK" sz="33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98208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3954" y="1881051"/>
            <a:ext cx="10802983" cy="4415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Falošné modly – pápež pri stretnutí so židovskou komunitou:</a:t>
            </a:r>
          </a:p>
          <a:p>
            <a:pPr marL="0" indent="0" algn="ctr">
              <a:buNone/>
            </a:pPr>
            <a:r>
              <a:rPr lang="sk-SK" sz="3200" b="1" dirty="0" smtClean="0"/>
              <a:t>„Ani </a:t>
            </a:r>
            <a:r>
              <a:rPr lang="sk-SK" sz="3200" b="1" dirty="0"/>
              <a:t>dnes nechýbajú márne a </a:t>
            </a:r>
            <a:r>
              <a:rPr lang="sk-SK" sz="3200" b="1" dirty="0">
                <a:solidFill>
                  <a:srgbClr val="FF0000"/>
                </a:solidFill>
              </a:rPr>
              <a:t>falošné modly</a:t>
            </a:r>
            <a:r>
              <a:rPr lang="sk-SK" sz="3200" b="1" dirty="0"/>
              <a:t>, ktoré zneucťujú meno Najvyššieho. </a:t>
            </a:r>
            <a:r>
              <a:rPr lang="sk-SK" sz="3200" b="1" dirty="0">
                <a:solidFill>
                  <a:srgbClr val="0070C0"/>
                </a:solidFill>
              </a:rPr>
              <a:t>Modla moci a peňazí </a:t>
            </a:r>
            <a:r>
              <a:rPr lang="sk-SK" sz="3200" b="1" dirty="0">
                <a:solidFill>
                  <a:schemeClr val="tx1"/>
                </a:solidFill>
              </a:rPr>
              <a:t>vládne nad ľudskou dôstojnosťou, </a:t>
            </a:r>
            <a:r>
              <a:rPr lang="sk-SK" sz="3200" b="1" dirty="0">
                <a:solidFill>
                  <a:srgbClr val="0070C0"/>
                </a:solidFill>
              </a:rPr>
              <a:t>modla ľahostajnosti </a:t>
            </a:r>
            <a:r>
              <a:rPr lang="sk-SK" sz="3200" b="1" dirty="0">
                <a:solidFill>
                  <a:schemeClr val="tx1"/>
                </a:solidFill>
              </a:rPr>
              <a:t>obracia zrak inam, </a:t>
            </a:r>
            <a:r>
              <a:rPr lang="sk-SK" sz="3200" b="1" dirty="0">
                <a:solidFill>
                  <a:srgbClr val="0070C0"/>
                </a:solidFill>
              </a:rPr>
              <a:t>modla manipulácií, </a:t>
            </a:r>
            <a:r>
              <a:rPr lang="sk-SK" sz="3200" b="1" dirty="0">
                <a:solidFill>
                  <a:schemeClr val="tx1"/>
                </a:solidFill>
              </a:rPr>
              <a:t>ktoré používajú náboženstvo ako svoj nástroj a robia z neho záležitosť nadvlády, alebo ho redukujú na nepodstatnosť. </a:t>
            </a:r>
            <a:r>
              <a:rPr lang="sk-SK" sz="3200" b="1" dirty="0">
                <a:solidFill>
                  <a:srgbClr val="00B050"/>
                </a:solidFill>
              </a:rPr>
              <a:t>Ďalej je to zabudnutie na minulosť, neznalosť, </a:t>
            </a:r>
            <a:r>
              <a:rPr lang="sk-SK" sz="3200" b="1" dirty="0">
                <a:solidFill>
                  <a:schemeClr val="tx1"/>
                </a:solidFill>
              </a:rPr>
              <a:t>ktorá všetko ospravedlňuje, </a:t>
            </a:r>
            <a:r>
              <a:rPr lang="sk-SK" sz="3200" b="1" dirty="0">
                <a:solidFill>
                  <a:srgbClr val="00B050"/>
                </a:solidFill>
              </a:rPr>
              <a:t>hnev a nenávisť</a:t>
            </a:r>
            <a:r>
              <a:rPr lang="sk-SK" sz="3200" b="1" dirty="0" smtClean="0">
                <a:solidFill>
                  <a:srgbClr val="00B050"/>
                </a:solidFill>
              </a:rPr>
              <a:t>...“</a:t>
            </a:r>
            <a:endParaRPr lang="sk-SK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2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3954" y="1881051"/>
            <a:ext cx="10802983" cy="4415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Falošné modly – pápež pri stretnutí so židovskou komunitou: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rgbClr val="00B050"/>
                </a:solidFill>
              </a:rPr>
              <a:t>Dnešné falošné modly: </a:t>
            </a:r>
          </a:p>
          <a:p>
            <a:pPr marL="0" indent="0" algn="ctr">
              <a:buNone/>
            </a:pPr>
            <a:r>
              <a:rPr lang="sk-SK" sz="3200" b="1" dirty="0" smtClean="0"/>
              <a:t> </a:t>
            </a:r>
            <a:r>
              <a:rPr lang="sk-SK" sz="3200" b="1" dirty="0">
                <a:solidFill>
                  <a:srgbClr val="0070C0"/>
                </a:solidFill>
              </a:rPr>
              <a:t>m</a:t>
            </a:r>
            <a:r>
              <a:rPr lang="sk-SK" sz="3200" b="1" dirty="0" smtClean="0">
                <a:solidFill>
                  <a:srgbClr val="0070C0"/>
                </a:solidFill>
              </a:rPr>
              <a:t>odla </a:t>
            </a:r>
            <a:r>
              <a:rPr lang="sk-SK" sz="3200" b="1" dirty="0">
                <a:solidFill>
                  <a:srgbClr val="0070C0"/>
                </a:solidFill>
              </a:rPr>
              <a:t>moci a </a:t>
            </a:r>
            <a:r>
              <a:rPr lang="sk-SK" sz="3200" b="1" dirty="0" smtClean="0">
                <a:solidFill>
                  <a:srgbClr val="0070C0"/>
                </a:solidFill>
              </a:rPr>
              <a:t>peňazí, 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</a:rPr>
              <a:t>modla ľahostajnosti,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rgbClr val="0070C0"/>
                </a:solidFill>
              </a:rPr>
              <a:t>modla manipulácie, modla zabudnutia </a:t>
            </a:r>
            <a:r>
              <a:rPr lang="sk-SK" sz="3200" b="1" dirty="0">
                <a:solidFill>
                  <a:srgbClr val="0070C0"/>
                </a:solidFill>
              </a:rPr>
              <a:t>na </a:t>
            </a:r>
            <a:r>
              <a:rPr lang="sk-SK" sz="3200" b="1" dirty="0" smtClean="0">
                <a:solidFill>
                  <a:srgbClr val="0070C0"/>
                </a:solidFill>
              </a:rPr>
              <a:t>minulosť, </a:t>
            </a:r>
          </a:p>
          <a:p>
            <a:pPr marL="0" indent="0" algn="ctr">
              <a:buNone/>
            </a:pPr>
            <a:r>
              <a:rPr lang="sk-SK" sz="3200" b="1" dirty="0">
                <a:solidFill>
                  <a:schemeClr val="tx1"/>
                </a:solidFill>
              </a:rPr>
              <a:t>m</a:t>
            </a:r>
            <a:r>
              <a:rPr lang="sk-SK" sz="3200" b="1" dirty="0" smtClean="0">
                <a:solidFill>
                  <a:schemeClr val="tx1"/>
                </a:solidFill>
              </a:rPr>
              <a:t>odla hnevu </a:t>
            </a:r>
            <a:r>
              <a:rPr lang="sk-SK" sz="3200" b="1" dirty="0">
                <a:solidFill>
                  <a:schemeClr val="tx1"/>
                </a:solidFill>
              </a:rPr>
              <a:t>a </a:t>
            </a:r>
            <a:r>
              <a:rPr lang="sk-SK" sz="3200" b="1" dirty="0" smtClean="0">
                <a:solidFill>
                  <a:schemeClr val="tx1"/>
                </a:solidFill>
              </a:rPr>
              <a:t>nenávisti...</a:t>
            </a:r>
            <a:endParaRPr lang="sk-SK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Karmel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0080" y="1867989"/>
            <a:ext cx="10881359" cy="4206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Cukrová viera – pápež pri stretnutí v Šaštíne:</a:t>
            </a:r>
          </a:p>
          <a:p>
            <a:pPr marL="0" indent="0" algn="ctr">
              <a:buNone/>
            </a:pPr>
            <a:r>
              <a:rPr lang="sk-SK" sz="2800" b="1" dirty="0" smtClean="0"/>
              <a:t>„Nezabudnime </a:t>
            </a:r>
            <a:r>
              <a:rPr lang="sk-SK" sz="2800" b="1" dirty="0"/>
              <a:t>na to, že nesmieme redukovať vieru na cukor, ktorý osladzuje život. To </a:t>
            </a:r>
            <a:r>
              <a:rPr lang="sk-SK" sz="2800" b="1" dirty="0" smtClean="0"/>
              <a:t>nesmieme! </a:t>
            </a:r>
            <a:r>
              <a:rPr lang="sk-SK" sz="2800" b="1" dirty="0">
                <a:solidFill>
                  <a:srgbClr val="0070C0"/>
                </a:solidFill>
              </a:rPr>
              <a:t>Ježiš</a:t>
            </a:r>
            <a:r>
              <a:rPr lang="sk-SK" sz="2800" b="1" dirty="0"/>
              <a:t> je znamením, ktorému budú odporovať. </a:t>
            </a:r>
            <a:r>
              <a:rPr lang="sk-SK" sz="2800" b="1" dirty="0">
                <a:solidFill>
                  <a:srgbClr val="0070C0"/>
                </a:solidFill>
              </a:rPr>
              <a:t>Prišiel, aby priniesol svetlo tam, kde bola tma, čím sa temnota dostala na svetlo a musela ustúpiť... </a:t>
            </a:r>
            <a:r>
              <a:rPr lang="sk-SK" sz="2800" b="1" dirty="0">
                <a:solidFill>
                  <a:srgbClr val="00B050"/>
                </a:solidFill>
              </a:rPr>
              <a:t>Pred Ježišom nik nemôže zostať vlažný alebo „sedieť naraz na dvoch stoličkách“. </a:t>
            </a:r>
            <a:r>
              <a:rPr lang="sk-SK" sz="2800" b="1" dirty="0"/>
              <a:t>Nie, to sa nedá. </a:t>
            </a:r>
            <a:r>
              <a:rPr lang="sk-SK" sz="2800" b="1" dirty="0">
                <a:solidFill>
                  <a:srgbClr val="FF0000"/>
                </a:solidFill>
              </a:rPr>
              <a:t>Prijať ho znamená súhlasiť s tým, aby u mňa odhalil protirečenia, modly, vnuknutia zla a aby sa pre mňa stal vzkriesením, lebo On ma dvíha, podáva mi ruku a pomáha mi znovu začať</a:t>
            </a:r>
            <a:r>
              <a:rPr lang="sk-SK" sz="2800" b="1" dirty="0" smtClean="0">
                <a:solidFill>
                  <a:srgbClr val="FF0000"/>
                </a:solidFill>
              </a:rPr>
              <a:t>.“ 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1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1159</TotalTime>
  <Words>544</Words>
  <Application>Microsoft Office PowerPoint</Application>
  <PresentationFormat>Širokouhlá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Organický motív</vt:lpstr>
      <vt:lpstr>Karmel</vt:lpstr>
      <vt:lpstr>Karmel</vt:lpstr>
      <vt:lpstr>Karmel</vt:lpstr>
      <vt:lpstr>Karmel a Eliáš</vt:lpstr>
      <vt:lpstr>Karmel</vt:lpstr>
      <vt:lpstr>Karmel</vt:lpstr>
      <vt:lpstr>Karmel</vt:lpstr>
      <vt:lpstr>Karmel</vt:lpstr>
      <vt:lpstr>Karmel</vt:lpstr>
      <vt:lpstr>Karmel</vt:lpstr>
      <vt:lpstr>Karmel</vt:lpstr>
      <vt:lpstr>Národné stretnutie mládeže – T 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Karmel</dc:title>
  <dc:creator>Róbert</dc:creator>
  <cp:lastModifiedBy>Róbert</cp:lastModifiedBy>
  <cp:revision>17</cp:revision>
  <dcterms:created xsi:type="dcterms:W3CDTF">2022-05-19T14:08:25Z</dcterms:created>
  <dcterms:modified xsi:type="dcterms:W3CDTF">2022-05-20T15:55:06Z</dcterms:modified>
</cp:coreProperties>
</file>